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6.xml" ContentType="application/vnd.openxmlformats-officedocument.presentationml.slideMaster+xml"/>
  <Override PartName="/ppt/presProps.xml" ContentType="application/vnd.openxmlformats-officedocument.presentationml.presProps+xml"/>
  <Override PartName="/ppt/media/image63.gif" ContentType="image/gif"/>
  <Override PartName="/ppt/theme/theme2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9.xml" ContentType="application/vnd.openxmlformats-officedocument.presentationml.slide+xml"/>
  <Override PartName="/ppt/slides/slide26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36.xml" ContentType="application/vnd.openxmlformats-officedocument.presentationml.slide+xml"/>
  <Override PartName="/ppt/slides/slide27.xml" ContentType="application/vnd.openxmlformats-officedocument.presentationml.slide+xml"/>
  <Override PartName="/ppt/slides/slide46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18.xml" ContentType="application/vnd.openxmlformats-officedocument.presentationml.slide+xml"/>
  <Override PartName="/ppt/slides/slide41.xml" ContentType="application/vnd.openxmlformats-officedocument.presentationml.slide+xml"/>
  <Override PartName="/ppt/slides/slide38.xml" ContentType="application/vnd.openxmlformats-officedocument.presentationml.slide+xml"/>
  <Override PartName="/ppt/slides/slide35.xml" ContentType="application/vnd.openxmlformats-officedocument.presentationml.slide+xml"/>
  <Override PartName="/ppt/slides/slide47.xml" ContentType="application/vnd.openxmlformats-officedocument.presentationml.slide+xml"/>
  <Override PartName="/ppt/slides/slide37.xml" ContentType="application/vnd.openxmlformats-officedocument.presentationml.slide+xml"/>
  <Override PartName="/ppt/slides/slide50.xml" ContentType="application/vnd.openxmlformats-officedocument.presentationml.slide+xml"/>
  <Override PartName="/ppt/slides/slide14.xml" ContentType="application/vnd.openxmlformats-officedocument.presentationml.slide+xml"/>
  <Override PartName="/ppt/slides/slide51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45.xml" ContentType="application/vnd.openxmlformats-officedocument.presentationml.slide+xml"/>
  <Override PartName="/ppt/slides/slide52.xml" ContentType="application/vnd.openxmlformats-officedocument.presentationml.slide+xml"/>
  <Override PartName="/ppt/slides/slide16.xml" ContentType="application/vnd.openxmlformats-officedocument.presentationml.slide+xml"/>
  <Override PartName="/ppt/slides/slide40.xml" ContentType="application/vnd.openxmlformats-officedocument.presentationml.slide+xml"/>
  <Override PartName="/ppt/slides/slide2.xml" ContentType="application/vnd.openxmlformats-officedocument.presentationml.slide+xml"/>
  <Override PartName="/ppt/slides/slide23.xml" ContentType="application/vnd.openxmlformats-officedocument.presentationml.slide+xml"/>
  <Override PartName="/ppt/slides/slide5.xml" ContentType="application/vnd.openxmlformats-officedocument.presentationml.slide+xml"/>
  <Override PartName="/ppt/slides/slide49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48.xml" ContentType="application/vnd.openxmlformats-officedocument.presentationml.slide+xml"/>
  <Override PartName="/ppt/slides/slide39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2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24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42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  <p:sldMasterId id="2147483653" r:id="rId4"/>
    <p:sldMasterId id="2147483655" r:id="rId5"/>
    <p:sldMasterId id="2147483657" r:id="rId6"/>
    <p:sldMasterId id="2147483659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</p:sldIdLst>
  <p:sldSz cx="10077450" cy="5668963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3280" y="132588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lnSpc>
                <a:spcPct val="115000"/>
              </a:lnSpc>
              <a:spcBef>
                <a:spcPts val="1168"/>
              </a:spcBef>
              <a:buNone/>
            </a:pP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503280" y="132588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yellow_cim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3280" y="132588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lnSpc>
                <a:spcPct val="115000"/>
              </a:lnSpc>
              <a:spcBef>
                <a:spcPts val="1168"/>
              </a:spcBef>
              <a:buNone/>
            </a:pP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u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503280" y="132588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lnSpc>
                <a:spcPct val="115000"/>
              </a:lnSpc>
              <a:spcBef>
                <a:spcPts val="1168"/>
              </a:spcBef>
              <a:buNone/>
            </a:pP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green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503280" y="132588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lnSpc>
                <a:spcPct val="115000"/>
              </a:lnSpc>
              <a:spcBef>
                <a:spcPts val="1168"/>
              </a:spcBef>
              <a:buNone/>
            </a:pP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re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503280" y="132588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lnSpc>
                <a:spcPct val="115000"/>
              </a:lnSpc>
              <a:spcBef>
                <a:spcPts val="1168"/>
              </a:spcBef>
              <a:buNone/>
            </a:pP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4440" y="261108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2640" b="0" u="none" strike="noStrike">
                <a:solidFill>
                  <a:srgbClr val="2A6099"/>
                </a:solidFill>
                <a:effectLst/>
                <a:uFillTx/>
                <a:latin typeface="Lato"/>
              </a:defRPr>
            </a:lvl1pPr>
          </a:lstStyle>
          <a:p>
            <a:pPr indent="0" algn="ctr">
              <a:buNone/>
            </a:pPr>
            <a:r>
              <a:rPr lang="en-US" sz="2640" b="0" u="none" strike="noStrike">
                <a:solidFill>
                  <a:srgbClr val="2A6099"/>
                </a:solidFill>
                <a:effectLst/>
                <a:uFillTx/>
                <a:latin typeface="Lato"/>
              </a:rPr>
              <a:t>Click to edit the title text format</a:t>
            </a:r>
            <a:endParaRPr lang="en-US" sz="2640" b="0" u="none" strike="noStrike">
              <a:solidFill>
                <a:srgbClr val="2A6099"/>
              </a:solidFill>
              <a:effectLst/>
              <a:uFillTx/>
              <a:latin typeface="Lato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10809720" y="24944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0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19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1pPr>
            <a:lvl2pPr lvl="1" algn="l">
              <a:spcBef>
                <a:spcPts val="1128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79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2pPr>
            <a:lvl3pPr lvl="2" algn="l">
              <a:spcBef>
                <a:spcPts val="845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9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3pPr>
            <a:lvl4pPr lvl="3" algn="l">
              <a:spcBef>
                <a:spcPts val="558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4pPr>
            <a:lvl5pPr lvl="4" algn="l">
              <a:spcBef>
                <a:spcPts val="278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5pPr>
            <a:lvl6pPr lvl="5" algn="l">
              <a:spcBef>
                <a:spcPts val="278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6pPr>
            <a:lvl7pPr lvl="6" algn="l">
              <a:spcBef>
                <a:spcPts val="278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7pPr>
          </a:lstStyle>
          <a:p>
            <a:pPr marL="432000" indent="-324000" algn="l">
              <a:spcBef>
                <a:spcPts val="140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19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Click to edit the outline text format</a:t>
            </a:r>
            <a:endParaRPr lang="en-US" sz="319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864000" lvl="1" indent="-324000" algn="l">
              <a:spcBef>
                <a:spcPts val="112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79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Second Outline Level</a:t>
            </a:r>
            <a:endParaRPr lang="en-US" sz="279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1296000" lvl="2" indent="-288000" algn="l">
              <a:spcBef>
                <a:spcPts val="84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9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Third Outline Level</a:t>
            </a:r>
            <a:endParaRPr lang="en-US" sz="239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1728000" lvl="3" indent="-216000" algn="l">
              <a:spcBef>
                <a:spcPts val="55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2160000" lvl="4" indent="-216000" algn="l">
              <a:spcBef>
                <a:spcPts val="27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2592000" lvl="5" indent="-216000" algn="l">
              <a:spcBef>
                <a:spcPts val="27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3024000" lvl="6" indent="-216000" algn="l">
              <a:spcBef>
                <a:spcPts val="27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4" name="Image 6"/>
          <p:cNvPicPr/>
          <p:nvPr/>
        </p:nvPicPr>
        <p:blipFill>
          <a:blip r:embed="rId2"/>
          <a:stretch/>
        </p:blipFill>
        <p:spPr>
          <a:xfrm>
            <a:off x="652320" y="4788360"/>
            <a:ext cx="1230120" cy="743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" name="Image 8"/>
          <p:cNvPicPr/>
          <p:nvPr/>
        </p:nvPicPr>
        <p:blipFill>
          <a:blip r:embed="rId3"/>
          <a:stretch/>
        </p:blipFill>
        <p:spPr>
          <a:xfrm>
            <a:off x="3199680" y="4621680"/>
            <a:ext cx="892080" cy="892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" name="Image 9"/>
          <p:cNvPicPr/>
          <p:nvPr/>
        </p:nvPicPr>
        <p:blipFill>
          <a:blip r:embed="rId4"/>
          <a:stretch/>
        </p:blipFill>
        <p:spPr>
          <a:xfrm>
            <a:off x="8100000" y="4794480"/>
            <a:ext cx="1330200" cy="576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" name="Image 10"/>
          <p:cNvPicPr/>
          <p:nvPr/>
        </p:nvPicPr>
        <p:blipFill>
          <a:blip r:embed="rId5"/>
          <a:srcRect l="0" t="10949" r="0" b="7916"/>
          <a:stretch/>
        </p:blipFill>
        <p:spPr>
          <a:xfrm>
            <a:off x="0" y="0"/>
            <a:ext cx="10079280" cy="245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" name="Image 7"/>
          <p:cNvPicPr/>
          <p:nvPr/>
        </p:nvPicPr>
        <p:blipFill>
          <a:blip r:embed="rId6"/>
          <a:srcRect l="40761" t="0" r="0" b="0"/>
          <a:stretch/>
        </p:blipFill>
        <p:spPr>
          <a:xfrm>
            <a:off x="5409720" y="4937400"/>
            <a:ext cx="1372680" cy="44604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7"/>
    <p:sldLayoutId id="2147483650" r:id="rId8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1pPr>
          </a:lstStyle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Click to edit the title text format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03280" y="132588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1pPr>
            <a:lvl2pPr lvl="1" algn="l">
              <a:lnSpc>
                <a:spcPct val="115000"/>
              </a:lnSpc>
              <a:spcBef>
                <a:spcPts val="933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1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2pPr>
            <a:lvl3pPr lvl="2" algn="l">
              <a:lnSpc>
                <a:spcPct val="115000"/>
              </a:lnSpc>
              <a:spcBef>
                <a:spcPts val="69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979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3pPr>
            <a:lvl4pPr lvl="3" algn="l">
              <a:lnSpc>
                <a:spcPct val="115000"/>
              </a:lnSpc>
              <a:spcBef>
                <a:spcPts val="46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4pPr>
            <a:lvl5pPr lvl="4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5pPr>
            <a:lvl6pPr lvl="5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6pPr>
            <a:lvl7pPr lvl="6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7pPr>
          </a:lstStyle>
          <a:p>
            <a:pPr marL="432000" indent="-324000" algn="l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Click to edit the outline text format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864000" lvl="1" indent="-324000" algn="l">
              <a:lnSpc>
                <a:spcPct val="115000"/>
              </a:lnSpc>
              <a:spcBef>
                <a:spcPts val="93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1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Second Outline Level</a:t>
            </a:r>
            <a:endParaRPr lang="en-US" sz="231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1296000" lvl="2" indent="-288000" algn="l">
              <a:lnSpc>
                <a:spcPct val="115000"/>
              </a:lnSpc>
              <a:spcBef>
                <a:spcPts val="69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79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Third Outline Level</a:t>
            </a:r>
            <a:endParaRPr lang="en-US" sz="1979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1728000" lvl="3" indent="-216000" algn="l">
              <a:lnSpc>
                <a:spcPct val="115000"/>
              </a:lnSpc>
              <a:spcBef>
                <a:spcPts val="46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Fourth Outline Level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2160000" lvl="4" indent="-216000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Fifth Outline Level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2592000" lvl="5" indent="-216000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Sixth Outline Level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3024000" lvl="6" indent="-216000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Seventh Outline Level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5" name="Image 6"/>
          <p:cNvPicPr/>
          <p:nvPr/>
        </p:nvPicPr>
        <p:blipFill>
          <a:blip r:embed="rId2"/>
          <a:stretch/>
        </p:blipFill>
        <p:spPr>
          <a:xfrm>
            <a:off x="8822160" y="102600"/>
            <a:ext cx="1032120" cy="595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" name="Rectangle 7"/>
          <p:cNvSpPr/>
          <p:nvPr/>
        </p:nvSpPr>
        <p:spPr>
          <a:xfrm rot="16200000">
            <a:off x="9426960" y="5461920"/>
            <a:ext cx="327240" cy="88920"/>
          </a:xfrm>
          <a:prstGeom prst="rect">
            <a:avLst/>
          </a:prstGeom>
          <a:solidFill>
            <a:srgbClr val="F08A0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4280" rIns="90000" bIns="4428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7" name="Rectangle 8"/>
          <p:cNvSpPr/>
          <p:nvPr/>
        </p:nvSpPr>
        <p:spPr>
          <a:xfrm>
            <a:off x="0" y="326520"/>
            <a:ext cx="743400" cy="88920"/>
          </a:xfrm>
          <a:prstGeom prst="rect">
            <a:avLst/>
          </a:prstGeom>
          <a:solidFill>
            <a:srgbClr val="F08A0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4280" rIns="90000" bIns="4428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8" name=""/>
          <p:cNvSpPr txBox="1"/>
          <p:nvPr/>
        </p:nvSpPr>
        <p:spPr>
          <a:xfrm>
            <a:off x="9621360" y="5315760"/>
            <a:ext cx="1205280" cy="35316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p>
            <a:fld id="{0A7A2935-6D10-4C62-AFF1-43950A3392A6}" type="slidenum">
              <a:rPr lang="en-US" sz="149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&lt;number&gt;</a:t>
            </a:fld>
            <a:endParaRPr lang="en-US" sz="149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1pPr>
          </a:lstStyle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Click to edit the title text format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3280" y="132588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defRPr>
            </a:lvl1pPr>
            <a:lvl2pPr lvl="1" algn="l">
              <a:lnSpc>
                <a:spcPct val="115000"/>
              </a:lnSpc>
              <a:spcBef>
                <a:spcPts val="933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10" b="0" u="none" strike="noStrike">
                <a:solidFill>
                  <a:srgbClr val="333333"/>
                </a:solidFill>
                <a:effectLst/>
                <a:uFillTx/>
                <a:latin typeface="Lato"/>
              </a:defRPr>
            </a:lvl2pPr>
            <a:lvl3pPr lvl="2" algn="l">
              <a:lnSpc>
                <a:spcPct val="115000"/>
              </a:lnSpc>
              <a:spcBef>
                <a:spcPts val="69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979" b="0" u="none" strike="noStrike">
                <a:solidFill>
                  <a:srgbClr val="333333"/>
                </a:solidFill>
                <a:effectLst/>
                <a:uFillTx/>
                <a:latin typeface="Lato"/>
              </a:defRPr>
            </a:lvl3pPr>
            <a:lvl4pPr lvl="3" algn="l">
              <a:lnSpc>
                <a:spcPct val="115000"/>
              </a:lnSpc>
              <a:spcBef>
                <a:spcPts val="46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650" b="0" u="none" strike="noStrike">
                <a:solidFill>
                  <a:srgbClr val="333333"/>
                </a:solidFill>
                <a:effectLst/>
                <a:uFillTx/>
                <a:latin typeface="Lato"/>
              </a:defRPr>
            </a:lvl4pPr>
            <a:lvl5pPr lvl="4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650" b="0" u="none" strike="noStrike">
                <a:solidFill>
                  <a:srgbClr val="333333"/>
                </a:solidFill>
                <a:effectLst/>
                <a:uFillTx/>
                <a:latin typeface="Lato"/>
              </a:defRPr>
            </a:lvl5pPr>
            <a:lvl6pPr lvl="5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650" b="0" u="none" strike="noStrike">
                <a:solidFill>
                  <a:srgbClr val="333333"/>
                </a:solidFill>
                <a:effectLst/>
                <a:uFillTx/>
                <a:latin typeface="Lato"/>
              </a:defRPr>
            </a:lvl6pPr>
            <a:lvl7pPr lvl="6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650" b="0" u="none" strike="noStrike">
                <a:solidFill>
                  <a:srgbClr val="333333"/>
                </a:solidFill>
                <a:effectLst/>
                <a:uFillTx/>
                <a:latin typeface="Lato"/>
              </a:defRPr>
            </a:lvl7pPr>
          </a:lstStyle>
          <a:p>
            <a:pPr marL="432000" indent="-324000" algn="l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Click to edit the outline text format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864000" lvl="1" indent="-324000" algn="l">
              <a:lnSpc>
                <a:spcPct val="115000"/>
              </a:lnSpc>
              <a:spcBef>
                <a:spcPts val="93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1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Second Outline Level</a:t>
            </a:r>
            <a:endParaRPr lang="en-US" sz="231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1296000" lvl="2" indent="-288000" algn="l">
              <a:lnSpc>
                <a:spcPct val="115000"/>
              </a:lnSpc>
              <a:spcBef>
                <a:spcPts val="69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79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Third Outline Level</a:t>
            </a:r>
            <a:endParaRPr lang="en-US" sz="1979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1728000" lvl="3" indent="-216000" algn="l">
              <a:lnSpc>
                <a:spcPct val="115000"/>
              </a:lnSpc>
              <a:spcBef>
                <a:spcPts val="46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5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Fourth Outline Level</a:t>
            </a:r>
            <a:endParaRPr lang="en-US" sz="165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2160000" lvl="4" indent="-216000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5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Fifth Outline Level</a:t>
            </a:r>
            <a:endParaRPr lang="en-US" sz="165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2592000" lvl="5" indent="-216000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5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Sixth Outline Level</a:t>
            </a:r>
            <a:endParaRPr lang="en-US" sz="165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3024000" lvl="6" indent="-216000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5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Seventh Outline Level</a:t>
            </a:r>
            <a:endParaRPr lang="en-US" sz="165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pic>
        <p:nvPicPr>
          <p:cNvPr id="23" name="Image 6"/>
          <p:cNvPicPr/>
          <p:nvPr/>
        </p:nvPicPr>
        <p:blipFill>
          <a:blip r:embed="rId2"/>
          <a:stretch/>
        </p:blipFill>
        <p:spPr>
          <a:xfrm>
            <a:off x="8822160" y="102600"/>
            <a:ext cx="1032120" cy="595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" name="Rectangle 9"/>
          <p:cNvSpPr/>
          <p:nvPr/>
        </p:nvSpPr>
        <p:spPr>
          <a:xfrm>
            <a:off x="0" y="326160"/>
            <a:ext cx="743400" cy="88920"/>
          </a:xfrm>
          <a:prstGeom prst="rect">
            <a:avLst/>
          </a:prstGeom>
          <a:solidFill>
            <a:srgbClr val="0094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4280" rIns="90000" bIns="44280" anchor="ctr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</p:txBody>
      </p:sp>
      <p:sp>
        <p:nvSpPr>
          <p:cNvPr id="25" name="Rectangle 10"/>
          <p:cNvSpPr/>
          <p:nvPr/>
        </p:nvSpPr>
        <p:spPr>
          <a:xfrm rot="16200000">
            <a:off x="9426960" y="5461560"/>
            <a:ext cx="327240" cy="88920"/>
          </a:xfrm>
          <a:prstGeom prst="rect">
            <a:avLst/>
          </a:prstGeom>
          <a:solidFill>
            <a:srgbClr val="0094D8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4280" rIns="90000" bIns="44280" anchor="ctr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</p:txBody>
      </p:sp>
      <p:sp>
        <p:nvSpPr>
          <p:cNvPr id="26" name=""/>
          <p:cNvSpPr txBox="1"/>
          <p:nvPr/>
        </p:nvSpPr>
        <p:spPr>
          <a:xfrm>
            <a:off x="9621360" y="5316120"/>
            <a:ext cx="1205280" cy="35316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p>
            <a:fld id="{1652EB91-9B5C-472A-8EEF-7CAFB2D11F82}" type="slidenum">
              <a:rPr lang="en-US" sz="149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&lt;number&gt;</a:t>
            </a:fld>
            <a:endParaRPr lang="en-US" sz="149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1pPr>
          </a:lstStyle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Click to edit the title text format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3280" y="132588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1pPr>
            <a:lvl2pPr lvl="1" algn="l">
              <a:lnSpc>
                <a:spcPct val="115000"/>
              </a:lnSpc>
              <a:spcBef>
                <a:spcPts val="933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1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2pPr>
            <a:lvl3pPr lvl="2" algn="l">
              <a:lnSpc>
                <a:spcPct val="115000"/>
              </a:lnSpc>
              <a:spcBef>
                <a:spcPts val="69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979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3pPr>
            <a:lvl4pPr lvl="3" algn="l">
              <a:lnSpc>
                <a:spcPct val="115000"/>
              </a:lnSpc>
              <a:spcBef>
                <a:spcPts val="46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4pPr>
            <a:lvl5pPr lvl="4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5pPr>
            <a:lvl6pPr lvl="5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6pPr>
            <a:lvl7pPr lvl="6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7pPr>
          </a:lstStyle>
          <a:p>
            <a:pPr marL="432000" indent="-324000" algn="l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Click to edit the outline text format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864000" lvl="1" indent="-324000" algn="l">
              <a:lnSpc>
                <a:spcPct val="115000"/>
              </a:lnSpc>
              <a:spcBef>
                <a:spcPts val="93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1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Second Outline Level</a:t>
            </a:r>
            <a:endParaRPr lang="en-US" sz="231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1296000" lvl="2" indent="-288000" algn="l">
              <a:lnSpc>
                <a:spcPct val="115000"/>
              </a:lnSpc>
              <a:spcBef>
                <a:spcPts val="69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79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Third Outline Level</a:t>
            </a:r>
            <a:endParaRPr lang="en-US" sz="1979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1728000" lvl="3" indent="-216000" algn="l">
              <a:lnSpc>
                <a:spcPct val="115000"/>
              </a:lnSpc>
              <a:spcBef>
                <a:spcPts val="46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Fourth Outline Level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2160000" lvl="4" indent="-216000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Fifth Outline Level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2592000" lvl="5" indent="-216000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Sixth Outline Level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3024000" lvl="6" indent="-216000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Seventh Outline Level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31" name="Image 6"/>
          <p:cNvPicPr/>
          <p:nvPr/>
        </p:nvPicPr>
        <p:blipFill>
          <a:blip r:embed="rId2"/>
          <a:stretch/>
        </p:blipFill>
        <p:spPr>
          <a:xfrm>
            <a:off x="8822160" y="102600"/>
            <a:ext cx="1032120" cy="595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" name="Rectangle 25"/>
          <p:cNvSpPr/>
          <p:nvPr/>
        </p:nvSpPr>
        <p:spPr>
          <a:xfrm>
            <a:off x="0" y="328680"/>
            <a:ext cx="743400" cy="88920"/>
          </a:xfrm>
          <a:prstGeom prst="rect">
            <a:avLst/>
          </a:prstGeom>
          <a:solidFill>
            <a:srgbClr val="88BA14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4280" rIns="90000" bIns="4428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3" name="Rectangle 26"/>
          <p:cNvSpPr/>
          <p:nvPr/>
        </p:nvSpPr>
        <p:spPr>
          <a:xfrm rot="16200000">
            <a:off x="9424080" y="5461560"/>
            <a:ext cx="327240" cy="88920"/>
          </a:xfrm>
          <a:prstGeom prst="rect">
            <a:avLst/>
          </a:prstGeom>
          <a:solidFill>
            <a:srgbClr val="88BA14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4280" rIns="90000" bIns="4428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4" name=""/>
          <p:cNvSpPr txBox="1"/>
          <p:nvPr/>
        </p:nvSpPr>
        <p:spPr>
          <a:xfrm>
            <a:off x="9621360" y="5316120"/>
            <a:ext cx="1205280" cy="35316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p>
            <a:fld id="{223795AA-87E1-41E4-BFCB-B2D5BFABA002}" type="slidenum">
              <a:rPr lang="en-US" sz="149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&lt;number&gt;</a:t>
            </a:fld>
            <a:endParaRPr lang="en-US" sz="149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1pPr>
          </a:lstStyle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Click to edit the title text format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503280" y="132588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1pPr>
            <a:lvl2pPr lvl="1" algn="l">
              <a:lnSpc>
                <a:spcPct val="115000"/>
              </a:lnSpc>
              <a:spcBef>
                <a:spcPts val="933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1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2pPr>
            <a:lvl3pPr lvl="2" algn="l">
              <a:lnSpc>
                <a:spcPct val="115000"/>
              </a:lnSpc>
              <a:spcBef>
                <a:spcPts val="69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979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3pPr>
            <a:lvl4pPr lvl="3" algn="l">
              <a:lnSpc>
                <a:spcPct val="115000"/>
              </a:lnSpc>
              <a:spcBef>
                <a:spcPts val="46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4pPr>
            <a:lvl5pPr lvl="4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5pPr>
            <a:lvl6pPr lvl="5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6pPr>
            <a:lvl7pPr lvl="6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defRPr>
            </a:lvl7pPr>
          </a:lstStyle>
          <a:p>
            <a:pPr marL="432000" indent="-324000" algn="l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Click to edit the outline text format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864000" lvl="1" indent="-324000" algn="l">
              <a:lnSpc>
                <a:spcPct val="115000"/>
              </a:lnSpc>
              <a:spcBef>
                <a:spcPts val="93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1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Second Outline Level</a:t>
            </a:r>
            <a:endParaRPr lang="en-US" sz="231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1296000" lvl="2" indent="-288000" algn="l">
              <a:lnSpc>
                <a:spcPct val="115000"/>
              </a:lnSpc>
              <a:spcBef>
                <a:spcPts val="69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79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Third Outline Level</a:t>
            </a:r>
            <a:endParaRPr lang="en-US" sz="1979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1728000" lvl="3" indent="-216000" algn="l">
              <a:lnSpc>
                <a:spcPct val="115000"/>
              </a:lnSpc>
              <a:spcBef>
                <a:spcPts val="46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Fourth Outline Level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2160000" lvl="4" indent="-216000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Fifth Outline Level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2592000" lvl="5" indent="-216000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Sixth Outline Level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3024000" lvl="6" indent="-216000" algn="l">
              <a:lnSpc>
                <a:spcPct val="115000"/>
              </a:lnSpc>
              <a:spcBef>
                <a:spcPts val="23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5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Seventh Outline Level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39" name="Image 6"/>
          <p:cNvPicPr/>
          <p:nvPr/>
        </p:nvPicPr>
        <p:blipFill>
          <a:blip r:embed="rId2"/>
          <a:stretch/>
        </p:blipFill>
        <p:spPr>
          <a:xfrm>
            <a:off x="8822160" y="102600"/>
            <a:ext cx="1032120" cy="595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Rectangle 17"/>
          <p:cNvSpPr/>
          <p:nvPr/>
        </p:nvSpPr>
        <p:spPr>
          <a:xfrm>
            <a:off x="0" y="319680"/>
            <a:ext cx="743400" cy="88920"/>
          </a:xfrm>
          <a:prstGeom prst="rect">
            <a:avLst/>
          </a:prstGeom>
          <a:solidFill>
            <a:srgbClr val="E2007A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4280" rIns="90000" bIns="44280" anchor="ctr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</p:txBody>
      </p:sp>
      <p:sp>
        <p:nvSpPr>
          <p:cNvPr id="41" name="Rectangle 18"/>
          <p:cNvSpPr/>
          <p:nvPr/>
        </p:nvSpPr>
        <p:spPr>
          <a:xfrm rot="16200000">
            <a:off x="9428040" y="5461920"/>
            <a:ext cx="327240" cy="88920"/>
          </a:xfrm>
          <a:prstGeom prst="rect">
            <a:avLst/>
          </a:prstGeom>
          <a:solidFill>
            <a:srgbClr val="E2007A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4280" rIns="90000" bIns="44280" anchor="ctr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</p:txBody>
      </p:sp>
      <p:sp>
        <p:nvSpPr>
          <p:cNvPr id="42" name=""/>
          <p:cNvSpPr txBox="1"/>
          <p:nvPr/>
        </p:nvSpPr>
        <p:spPr>
          <a:xfrm>
            <a:off x="9621360" y="5316120"/>
            <a:ext cx="1205280" cy="35316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p>
            <a:fld id="{133250E7-36CA-45E4-9C85-3C141385E249}" type="slidenum">
              <a:rPr lang="en-US" sz="149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&lt;number&gt;</a:t>
            </a:fld>
            <a:endParaRPr lang="en-US" sz="149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3000" b="1" u="none" strike="noStrike">
                <a:solidFill>
                  <a:srgbClr val="333333"/>
                </a:solidFill>
                <a:effectLst/>
                <a:uFillTx/>
                <a:latin typeface="Lato Heavy"/>
              </a:defRPr>
            </a:lvl1pPr>
          </a:lstStyle>
          <a:p>
            <a:pPr indent="0" algn="l">
              <a:buNone/>
            </a:pPr>
            <a:r>
              <a:rPr lang="en-US" sz="3000" b="1" u="none" strike="noStrike">
                <a:solidFill>
                  <a:srgbClr val="333333"/>
                </a:solidFill>
                <a:effectLst/>
                <a:uFillTx/>
                <a:latin typeface="Lato Heavy"/>
              </a:rPr>
              <a:t>Click to edit the title text format</a:t>
            </a:r>
            <a:endParaRPr lang="en-US" sz="3000" b="1" u="none" strike="noStrike">
              <a:solidFill>
                <a:srgbClr val="333333"/>
              </a:solidFill>
              <a:effectLst/>
              <a:uFillTx/>
              <a:latin typeface="Lato Heavy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15000"/>
              </a:lnSpc>
              <a:spcBef>
                <a:spcPts val="1054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333333"/>
                </a:solidFill>
                <a:effectLst/>
                <a:uFillTx/>
                <a:latin typeface="Lato"/>
              </a:defRPr>
            </a:lvl1pPr>
            <a:lvl2pPr lvl="1" algn="l">
              <a:lnSpc>
                <a:spcPct val="115000"/>
              </a:lnSpc>
              <a:spcBef>
                <a:spcPts val="1128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333333"/>
                </a:solidFill>
                <a:effectLst/>
                <a:uFillTx/>
                <a:latin typeface="Lato"/>
              </a:defRPr>
            </a:lvl2pPr>
            <a:lvl3pPr lvl="2" algn="l">
              <a:lnSpc>
                <a:spcPct val="115000"/>
              </a:lnSpc>
              <a:spcBef>
                <a:spcPts val="845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333333"/>
                </a:solidFill>
                <a:effectLst/>
                <a:uFillTx/>
                <a:latin typeface="Lato"/>
              </a:defRPr>
            </a:lvl3pPr>
            <a:lvl4pPr lvl="3" algn="l">
              <a:lnSpc>
                <a:spcPct val="115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333333"/>
                </a:solidFill>
                <a:effectLst/>
                <a:uFillTx/>
                <a:latin typeface="Lato"/>
              </a:defRPr>
            </a:lvl4pPr>
            <a:lvl5pPr lvl="4" algn="l">
              <a:lnSpc>
                <a:spcPct val="115000"/>
              </a:lnSpc>
              <a:spcBef>
                <a:spcPts val="278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333333"/>
                </a:solidFill>
                <a:effectLst/>
                <a:uFillTx/>
                <a:latin typeface="Lato"/>
              </a:defRPr>
            </a:lvl5pPr>
            <a:lvl6pPr lvl="5" algn="l">
              <a:lnSpc>
                <a:spcPct val="115000"/>
              </a:lnSpc>
              <a:spcBef>
                <a:spcPts val="278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333333"/>
                </a:solidFill>
                <a:effectLst/>
                <a:uFillTx/>
                <a:latin typeface="Lato"/>
              </a:defRPr>
            </a:lvl6pPr>
            <a:lvl7pPr lvl="6" algn="l">
              <a:lnSpc>
                <a:spcPct val="115000"/>
              </a:lnSpc>
              <a:spcBef>
                <a:spcPts val="278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333333"/>
                </a:solidFill>
                <a:effectLst/>
                <a:uFillTx/>
                <a:latin typeface="Lato"/>
              </a:defRPr>
            </a:lvl7pPr>
          </a:lstStyle>
          <a:p>
            <a:pPr marL="432000" indent="-324000" algn="l">
              <a:lnSpc>
                <a:spcPct val="115000"/>
              </a:lnSpc>
              <a:spcBef>
                <a:spcPts val="105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Click to edit the outline text format</a:t>
            </a:r>
            <a:endParaRPr lang="en-US" sz="24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864000" lvl="1" indent="-324000" algn="l">
              <a:lnSpc>
                <a:spcPct val="115000"/>
              </a:lnSpc>
              <a:spcBef>
                <a:spcPts val="112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Second Outline Level</a:t>
            </a:r>
            <a:endParaRPr lang="en-US" sz="28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1296000" lvl="2" indent="-288000" algn="l">
              <a:lnSpc>
                <a:spcPct val="115000"/>
              </a:lnSpc>
              <a:spcBef>
                <a:spcPts val="84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Third Outline Level</a:t>
            </a:r>
            <a:endParaRPr lang="en-US" sz="24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1728000" lvl="3" indent="-216000" algn="l">
              <a:lnSpc>
                <a:spcPct val="115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Fourth Outline Level</a:t>
            </a:r>
            <a:endParaRPr lang="en-US" sz="20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2160000" lvl="4" indent="-216000" algn="l">
              <a:lnSpc>
                <a:spcPct val="115000"/>
              </a:lnSpc>
              <a:spcBef>
                <a:spcPts val="27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Fifth Outline Level</a:t>
            </a:r>
            <a:endParaRPr lang="en-US" sz="20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2592000" lvl="5" indent="-216000" algn="l">
              <a:lnSpc>
                <a:spcPct val="115000"/>
              </a:lnSpc>
              <a:spcBef>
                <a:spcPts val="27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Sixth Outline Level</a:t>
            </a:r>
            <a:endParaRPr lang="en-US" sz="20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3024000" lvl="6" indent="-216000" algn="l">
              <a:lnSpc>
                <a:spcPct val="115000"/>
              </a:lnSpc>
              <a:spcBef>
                <a:spcPts val="27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Seventh Outline Level</a:t>
            </a:r>
            <a:endParaRPr lang="en-US" sz="20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6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slideLayout" Target="../slideLayouts/slideLayout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5.png"/><Relationship Id="rId3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8.png"/><Relationship Id="rId6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45.png"/><Relationship Id="rId3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4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4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png"/><Relationship Id="rId3" Type="http://schemas.openxmlformats.org/officeDocument/2006/relationships/slideLayout" Target="../slideLayouts/slideLayout4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Relationship Id="rId11" Type="http://schemas.openxmlformats.org/officeDocument/2006/relationships/image" Target="../media/image59.png"/><Relationship Id="rId12" Type="http://schemas.openxmlformats.org/officeDocument/2006/relationships/image" Target="../media/image60.png"/><Relationship Id="rId13" Type="http://schemas.openxmlformats.org/officeDocument/2006/relationships/image" Target="../media/image61.png"/><Relationship Id="rId14" Type="http://schemas.openxmlformats.org/officeDocument/2006/relationships/image" Target="../media/image62.png"/><Relationship Id="rId15" Type="http://schemas.openxmlformats.org/officeDocument/2006/relationships/image" Target="../media/image63.gif"/><Relationship Id="rId16" Type="http://schemas.openxmlformats.org/officeDocument/2006/relationships/slideLayout" Target="../slideLayouts/slideLayout6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image" Target="../media/image65.png"/><Relationship Id="rId3" Type="http://schemas.openxmlformats.org/officeDocument/2006/relationships/slideLayout" Target="../slideLayouts/slideLayout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slideLayout" Target="../slideLayouts/slideLayout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slideLayout" Target="../slideLayouts/slideLayout6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67.png"/><Relationship Id="rId5" Type="http://schemas.openxmlformats.org/officeDocument/2006/relationships/image" Target="../media/image72.png"/><Relationship Id="rId6" Type="http://schemas.openxmlformats.org/officeDocument/2006/relationships/slideLayout" Target="../slideLayouts/slideLayout6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73.png"/><Relationship Id="rId2" Type="http://schemas.openxmlformats.org/officeDocument/2006/relationships/image" Target="../media/image74.png"/><Relationship Id="rId3" Type="http://schemas.openxmlformats.org/officeDocument/2006/relationships/image" Target="../media/image75.png"/><Relationship Id="rId4" Type="http://schemas.openxmlformats.org/officeDocument/2006/relationships/slideLayout" Target="../slideLayouts/slideLayout6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76.png"/><Relationship Id="rId2" Type="http://schemas.openxmlformats.org/officeDocument/2006/relationships/slideLayout" Target="../slideLayouts/slideLayout6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77.png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slideLayout" Target="../slideLayouts/slideLayout4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81.png"/><Relationship Id="rId2" Type="http://schemas.openxmlformats.org/officeDocument/2006/relationships/image" Target="../media/image29.png"/><Relationship Id="rId3" Type="http://schemas.openxmlformats.org/officeDocument/2006/relationships/image" Target="../media/image82.png"/><Relationship Id="rId4" Type="http://schemas.openxmlformats.org/officeDocument/2006/relationships/slideLayout" Target="../slideLayouts/slideLayout4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83.png"/><Relationship Id="rId2" Type="http://schemas.openxmlformats.org/officeDocument/2006/relationships/slideLayout" Target="../slideLayouts/slideLayout4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84.png"/><Relationship Id="rId2" Type="http://schemas.openxmlformats.org/officeDocument/2006/relationships/image" Target="../media/image85.png"/><Relationship Id="rId3" Type="http://schemas.openxmlformats.org/officeDocument/2006/relationships/image" Target="../media/image86.png"/><Relationship Id="rId4" Type="http://schemas.openxmlformats.org/officeDocument/2006/relationships/slideLayout" Target="../slideLayouts/slideLayout4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87.png"/><Relationship Id="rId2" Type="http://schemas.openxmlformats.org/officeDocument/2006/relationships/image" Target="../media/image88.png"/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5" Type="http://schemas.openxmlformats.org/officeDocument/2006/relationships/slideLayout" Target="../slideLayouts/slideLayout4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91.png"/><Relationship Id="rId2" Type="http://schemas.openxmlformats.org/officeDocument/2006/relationships/image" Target="../media/image92.png"/><Relationship Id="rId3" Type="http://schemas.openxmlformats.org/officeDocument/2006/relationships/slideLayout" Target="../slideLayouts/slideLayout4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93.png"/><Relationship Id="rId3" Type="http://schemas.openxmlformats.org/officeDocument/2006/relationships/slideLayout" Target="../slideLayouts/slideLayout4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4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94.png"/><Relationship Id="rId2" Type="http://schemas.openxmlformats.org/officeDocument/2006/relationships/image" Target="../media/image95.png"/><Relationship Id="rId3" Type="http://schemas.openxmlformats.org/officeDocument/2006/relationships/image" Target="../media/image96.png"/><Relationship Id="rId4" Type="http://schemas.openxmlformats.org/officeDocument/2006/relationships/image" Target="../media/image97.png"/><Relationship Id="rId5" Type="http://schemas.openxmlformats.org/officeDocument/2006/relationships/image" Target="../media/image98.png"/><Relationship Id="rId6" Type="http://schemas.openxmlformats.org/officeDocument/2006/relationships/slideLayout" Target="../slideLayouts/slideLayout4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99.png"/><Relationship Id="rId2" Type="http://schemas.openxmlformats.org/officeDocument/2006/relationships/image" Target="../media/image100.png"/><Relationship Id="rId3" Type="http://schemas.openxmlformats.org/officeDocument/2006/relationships/slideLayout" Target="../slideLayouts/slideLayout4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101.png"/><Relationship Id="rId3" Type="http://schemas.openxmlformats.org/officeDocument/2006/relationships/image" Target="../media/image34.png"/><Relationship Id="rId4" Type="http://schemas.openxmlformats.org/officeDocument/2006/relationships/slideLayout" Target="../slideLayouts/slideLayout4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3.png"/><Relationship Id="rId3" Type="http://schemas.openxmlformats.org/officeDocument/2006/relationships/slideLayout" Target="../slideLayouts/slideLayout4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Relationship Id="rId6" Type="http://schemas.openxmlformats.org/officeDocument/2006/relationships/image" Target="../media/image102.png"/><Relationship Id="rId7" Type="http://schemas.openxmlformats.org/officeDocument/2006/relationships/slideLayout" Target="../slideLayouts/slideLayout4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103.png"/><Relationship Id="rId2" Type="http://schemas.openxmlformats.org/officeDocument/2006/relationships/image" Target="../media/image104.png"/><Relationship Id="rId3" Type="http://schemas.openxmlformats.org/officeDocument/2006/relationships/slideLayout" Target="../slideLayouts/slideLayout5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Relationship Id="rId11" Type="http://schemas.openxmlformats.org/officeDocument/2006/relationships/image" Target="../media/image59.png"/><Relationship Id="rId12" Type="http://schemas.openxmlformats.org/officeDocument/2006/relationships/image" Target="../media/image60.png"/><Relationship Id="rId13" Type="http://schemas.openxmlformats.org/officeDocument/2006/relationships/image" Target="../media/image61.png"/><Relationship Id="rId14" Type="http://schemas.openxmlformats.org/officeDocument/2006/relationships/image" Target="../media/image62.png"/><Relationship Id="rId15" Type="http://schemas.openxmlformats.org/officeDocument/2006/relationships/image" Target="../media/image63.gif"/><Relationship Id="rId16" Type="http://schemas.openxmlformats.org/officeDocument/2006/relationships/slideLayout" Target="../slideLayouts/slideLayout6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slideLayout" Target="../slideLayouts/slideLayout5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105.png"/><Relationship Id="rId2" Type="http://schemas.openxmlformats.org/officeDocument/2006/relationships/image" Target="../media/image106.png"/><Relationship Id="rId3" Type="http://schemas.openxmlformats.org/officeDocument/2006/relationships/slideLayout" Target="../slideLayouts/slideLayout3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101.png"/><Relationship Id="rId2" Type="http://schemas.openxmlformats.org/officeDocument/2006/relationships/image" Target="../media/image107.png"/><Relationship Id="rId3" Type="http://schemas.openxmlformats.org/officeDocument/2006/relationships/image" Target="../media/image45.png"/><Relationship Id="rId4" Type="http://schemas.openxmlformats.org/officeDocument/2006/relationships/slideLayout" Target="../slideLayouts/slideLayout5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108.png"/><Relationship Id="rId2" Type="http://schemas.openxmlformats.org/officeDocument/2006/relationships/image" Target="../media/image67.png"/><Relationship Id="rId3" Type="http://schemas.openxmlformats.org/officeDocument/2006/relationships/image" Target="../media/image67.png"/><Relationship Id="rId4" Type="http://schemas.openxmlformats.org/officeDocument/2006/relationships/image" Target="../media/image109.png"/><Relationship Id="rId5" Type="http://schemas.openxmlformats.org/officeDocument/2006/relationships/slideLayout" Target="../slideLayouts/slideLayout3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png"/><Relationship Id="rId3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4440" y="261108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2600" b="0" u="none" strike="noStrike">
                <a:solidFill>
                  <a:srgbClr val="2A6099"/>
                </a:solidFill>
                <a:effectLst/>
                <a:uFillTx/>
                <a:latin typeface="Lato"/>
                <a:ea typeface="Arial"/>
              </a:rPr>
              <a:t>Naive Binding Affinity Shapes Clonal Selection and Evolution in the B-cell Response to SARS-CoV-2 vaccination</a:t>
            </a:r>
            <a:endParaRPr lang="en-US" sz="2600" b="0" u="none" strike="noStrike">
              <a:solidFill>
                <a:srgbClr val="2A6099"/>
              </a:solidFill>
              <a:effectLst/>
              <a:uFillTx/>
              <a:latin typeface="Lato"/>
            </a:endParaRPr>
          </a:p>
        </p:txBody>
      </p:sp>
      <p:sp>
        <p:nvSpPr>
          <p:cNvPr id="48" name="ZoneTexte 2"/>
          <p:cNvSpPr/>
          <p:nvPr/>
        </p:nvSpPr>
        <p:spPr>
          <a:xfrm>
            <a:off x="2657160" y="4081680"/>
            <a:ext cx="5041800" cy="25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1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October 25</a:t>
            </a:r>
            <a:r>
              <a:rPr lang="en-US" sz="1100" b="0" i="1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th</a:t>
            </a:r>
            <a:r>
              <a:rPr lang="en-US" sz="11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2026, Normal and Malignant B-cells workshop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49" name="ZoneTexte 5"/>
          <p:cNvSpPr/>
          <p:nvPr/>
        </p:nvSpPr>
        <p:spPr>
          <a:xfrm>
            <a:off x="4470120" y="3690000"/>
            <a:ext cx="1482120" cy="77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fr-FR" sz="1490" b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Thomas Dupic</a:t>
            </a:r>
            <a:endParaRPr lang="en-US" sz="149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algn="ctr">
              <a:lnSpc>
                <a:spcPct val="100000"/>
              </a:lnSpc>
            </a:pPr>
            <a:endParaRPr lang="en-US" sz="149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algn="ctr">
              <a:lnSpc>
                <a:spcPct val="100000"/>
              </a:lnSpc>
            </a:pPr>
            <a:endParaRPr lang="en-US" sz="149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pic>
        <p:nvPicPr>
          <p:cNvPr id="50" name="Google Shape;287;p 1"/>
          <p:cNvPicPr/>
          <p:nvPr/>
        </p:nvPicPr>
        <p:blipFill>
          <a:blip r:embed="rId1"/>
          <a:stretch/>
        </p:blipFill>
        <p:spPr>
          <a:xfrm>
            <a:off x="2148480" y="4687920"/>
            <a:ext cx="894960" cy="813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" name="Google Shape;288;p 1"/>
          <p:cNvPicPr/>
          <p:nvPr/>
        </p:nvPicPr>
        <p:blipFill>
          <a:blip r:embed="rId2"/>
          <a:stretch/>
        </p:blipFill>
        <p:spPr>
          <a:xfrm>
            <a:off x="6996240" y="4730400"/>
            <a:ext cx="855720" cy="801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31240" y="-59400"/>
            <a:ext cx="852228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Tracking lineages fates’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53" name=""/>
          <p:cNvPicPr/>
          <p:nvPr/>
        </p:nvPicPr>
        <p:blipFill>
          <a:blip r:embed="rId1"/>
          <a:stretch/>
        </p:blipFill>
        <p:spPr>
          <a:xfrm>
            <a:off x="1171800" y="838800"/>
            <a:ext cx="7191000" cy="2282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" name=""/>
          <p:cNvPicPr/>
          <p:nvPr/>
        </p:nvPicPr>
        <p:blipFill>
          <a:blip r:embed="rId2"/>
          <a:stretch/>
        </p:blipFill>
        <p:spPr>
          <a:xfrm>
            <a:off x="4863600" y="3719520"/>
            <a:ext cx="2508480" cy="1513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" name=""/>
          <p:cNvPicPr/>
          <p:nvPr/>
        </p:nvPicPr>
        <p:blipFill>
          <a:blip r:embed="rId3"/>
          <a:stretch/>
        </p:blipFill>
        <p:spPr>
          <a:xfrm>
            <a:off x="135000" y="3552480"/>
            <a:ext cx="1724400" cy="1857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"/>
          <p:cNvSpPr txBox="1"/>
          <p:nvPr/>
        </p:nvSpPr>
        <p:spPr>
          <a:xfrm>
            <a:off x="7251120" y="3798720"/>
            <a:ext cx="2685600" cy="2750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Can we predict the evolution of a repertoire?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57" name=""/>
          <p:cNvSpPr txBox="1"/>
          <p:nvPr/>
        </p:nvSpPr>
        <p:spPr>
          <a:xfrm>
            <a:off x="1667520" y="3805200"/>
            <a:ext cx="2943360" cy="1673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Can we identify the responding lineages?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830880" y="-59760"/>
            <a:ext cx="852228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Longitudinal Repertoire Sequencing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59" name=""/>
          <p:cNvPicPr/>
          <p:nvPr/>
        </p:nvPicPr>
        <p:blipFill>
          <a:blip r:embed="rId1"/>
          <a:stretch/>
        </p:blipFill>
        <p:spPr>
          <a:xfrm>
            <a:off x="423000" y="1339920"/>
            <a:ext cx="9019440" cy="293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" name=""/>
          <p:cNvSpPr txBox="1"/>
          <p:nvPr/>
        </p:nvSpPr>
        <p:spPr>
          <a:xfrm>
            <a:off x="95400" y="4389120"/>
            <a:ext cx="9487800" cy="1280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p>
            <a:pPr marL="432000" indent="-324000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Longitudinal sampling on 10 individuals. Collaboration with the Yu lab at the Ragon institute, 10</a:t>
            </a:r>
            <a:r>
              <a:rPr lang="en-US" sz="2639" b="0" u="none" strike="noStrike" baseline="33000">
                <a:solidFill>
                  <a:srgbClr val="000000"/>
                </a:solidFill>
                <a:effectLst/>
                <a:uFillTx/>
                <a:latin typeface="Lato"/>
              </a:rPr>
              <a:t>9</a:t>
            </a:r>
            <a:r>
              <a:rPr lang="en-US" sz="2639" b="0" u="none" strike="noStrike" baseline="-8000">
                <a:solidFill>
                  <a:srgbClr val="000000"/>
                </a:solidFill>
                <a:effectLst/>
                <a:uFillTx/>
                <a:latin typeface="Lato"/>
              </a:rPr>
              <a:t> </a:t>
            </a: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B cells. Heavy &amp; Light chain. 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61" name=""/>
          <p:cNvSpPr txBox="1"/>
          <p:nvPr/>
        </p:nvSpPr>
        <p:spPr>
          <a:xfrm>
            <a:off x="95760" y="4291920"/>
            <a:ext cx="9487800" cy="112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                                                                                                                                                                                                Heavy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831240" y="-24480"/>
            <a:ext cx="795096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Global statistics don’t show the responding lineages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63" name=""/>
          <p:cNvPicPr/>
          <p:nvPr/>
        </p:nvPicPr>
        <p:blipFill>
          <a:blip r:embed="rId1"/>
          <a:stretch/>
        </p:blipFill>
        <p:spPr>
          <a:xfrm>
            <a:off x="300600" y="3288240"/>
            <a:ext cx="2786760" cy="2345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" name=""/>
          <p:cNvPicPr/>
          <p:nvPr/>
        </p:nvPicPr>
        <p:blipFill>
          <a:blip r:embed="rId2"/>
          <a:stretch/>
        </p:blipFill>
        <p:spPr>
          <a:xfrm>
            <a:off x="6400800" y="943200"/>
            <a:ext cx="2892960" cy="4415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" name=""/>
          <p:cNvPicPr/>
          <p:nvPr/>
        </p:nvPicPr>
        <p:blipFill>
          <a:blip r:embed="rId3"/>
          <a:stretch/>
        </p:blipFill>
        <p:spPr>
          <a:xfrm>
            <a:off x="6400800" y="943200"/>
            <a:ext cx="2892960" cy="4415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" name=""/>
          <p:cNvPicPr/>
          <p:nvPr/>
        </p:nvPicPr>
        <p:blipFill>
          <a:blip r:embed="rId4"/>
          <a:stretch/>
        </p:blipFill>
        <p:spPr>
          <a:xfrm>
            <a:off x="1162080" y="781920"/>
            <a:ext cx="4714560" cy="192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" name=""/>
          <p:cNvSpPr txBox="1"/>
          <p:nvPr/>
        </p:nvSpPr>
        <p:spPr>
          <a:xfrm>
            <a:off x="3210480" y="3883320"/>
            <a:ext cx="3018960" cy="13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This stability is maintained through turnover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68" name=""/>
          <p:cNvSpPr txBox="1"/>
          <p:nvPr/>
        </p:nvSpPr>
        <p:spPr>
          <a:xfrm>
            <a:off x="904680" y="2692440"/>
            <a:ext cx="5619960" cy="49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The repertoire is stable over time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31240" y="-24480"/>
            <a:ext cx="778896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Shared lineages as a proxy for specificity ?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70" name=""/>
          <p:cNvSpPr txBox="1"/>
          <p:nvPr/>
        </p:nvSpPr>
        <p:spPr>
          <a:xfrm>
            <a:off x="86760" y="961920"/>
            <a:ext cx="3637800" cy="2123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Shared lineages =  same unmutated ancestor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71" name=""/>
          <p:cNvPicPr/>
          <p:nvPr/>
        </p:nvPicPr>
        <p:blipFill>
          <a:blip r:embed="rId1"/>
          <a:stretch/>
        </p:blipFill>
        <p:spPr>
          <a:xfrm>
            <a:off x="686160" y="2973960"/>
            <a:ext cx="2685600" cy="2255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" name=""/>
          <p:cNvPicPr/>
          <p:nvPr/>
        </p:nvPicPr>
        <p:blipFill>
          <a:blip r:embed="rId2"/>
          <a:srcRect l="0" t="6052" r="0" b="0"/>
          <a:stretch/>
        </p:blipFill>
        <p:spPr>
          <a:xfrm>
            <a:off x="4374720" y="1487160"/>
            <a:ext cx="5101560" cy="3699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3" dur="indefinite" restart="never" nodeType="tmRoot">
          <p:childTnLst>
            <p:seq>
              <p:cTn id="44" dur="indefinite" nodeType="mainSeq">
                <p:childTnLst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31240" y="-24480"/>
            <a:ext cx="778896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Shared lineages are enriched for response signature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74" name=""/>
          <p:cNvPicPr/>
          <p:nvPr/>
        </p:nvPicPr>
        <p:blipFill>
          <a:blip r:embed="rId1"/>
          <a:stretch/>
        </p:blipFill>
        <p:spPr>
          <a:xfrm>
            <a:off x="3094200" y="3086280"/>
            <a:ext cx="3088800" cy="2238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" name=""/>
          <p:cNvPicPr/>
          <p:nvPr/>
        </p:nvPicPr>
        <p:blipFill>
          <a:blip r:embed="rId2"/>
          <a:stretch/>
        </p:blipFill>
        <p:spPr>
          <a:xfrm>
            <a:off x="6297120" y="3049200"/>
            <a:ext cx="3351600" cy="229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"/>
          <p:cNvSpPr txBox="1"/>
          <p:nvPr/>
        </p:nvSpPr>
        <p:spPr>
          <a:xfrm>
            <a:off x="0" y="1256040"/>
            <a:ext cx="9505440" cy="2123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Public clones = shared with the healthy controls</a:t>
            </a:r>
            <a:br>
              <a:rPr sz="2640"/>
            </a:b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Convergent clones = with the cohort 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77" name=""/>
          <p:cNvSpPr txBox="1"/>
          <p:nvPr/>
        </p:nvSpPr>
        <p:spPr>
          <a:xfrm>
            <a:off x="0" y="1256400"/>
            <a:ext cx="6189840" cy="2123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3A9360"/>
                </a:solidFill>
                <a:effectLst/>
                <a:uFillTx/>
                <a:latin typeface="Lato"/>
              </a:rPr>
              <a:t>Public clones</a:t>
            </a:r>
            <a:endParaRPr lang="en-US" sz="2640" b="0" u="none" strike="noStrike">
              <a:solidFill>
                <a:srgbClr val="3A9360"/>
              </a:solidFill>
              <a:effectLst/>
              <a:uFillTx/>
              <a:latin typeface="Lato"/>
            </a:endParaRPr>
          </a:p>
        </p:txBody>
      </p:sp>
      <p:sp>
        <p:nvSpPr>
          <p:cNvPr id="78" name=""/>
          <p:cNvSpPr txBox="1"/>
          <p:nvPr/>
        </p:nvSpPr>
        <p:spPr>
          <a:xfrm>
            <a:off x="0" y="860760"/>
            <a:ext cx="9155520" cy="150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>
              <a:lnSpc>
                <a:spcPct val="100000"/>
              </a:lnSpc>
            </a:pPr>
            <a:endParaRPr lang="en-US" sz="2640" b="0" u="none" strike="noStrike">
              <a:solidFill>
                <a:srgbClr val="3A9360"/>
              </a:solidFill>
              <a:effectLst/>
              <a:uFillTx/>
              <a:latin typeface="Lato"/>
            </a:endParaRPr>
          </a:p>
          <a:p>
            <a:pPr>
              <a:lnSpc>
                <a:spcPct val="100000"/>
              </a:lnSpc>
            </a:pPr>
            <a:endParaRPr lang="en-US" sz="2640" b="0" u="none" strike="noStrike">
              <a:solidFill>
                <a:srgbClr val="3A9360"/>
              </a:solidFill>
              <a:effectLst/>
              <a:uFillTx/>
              <a:latin typeface="Lato"/>
            </a:endParaRPr>
          </a:p>
          <a:p>
            <a:pPr>
              <a:lnSpc>
                <a:spcPct val="100000"/>
              </a:lnSpc>
            </a:pPr>
            <a:r>
              <a:rPr lang="en-US" sz="2640" b="0" u="none" strike="noStrike">
                <a:solidFill>
                  <a:srgbClr val="3A9360"/>
                </a:solidFill>
                <a:effectLst/>
                <a:uFillTx/>
                <a:latin typeface="Lato"/>
              </a:rPr>
              <a:t>     </a:t>
            </a:r>
            <a:r>
              <a:rPr lang="en-US" sz="2640" b="0" u="none" strike="noStrike">
                <a:solidFill>
                  <a:srgbClr val="3370A3"/>
                </a:solidFill>
                <a:effectLst/>
                <a:uFillTx/>
                <a:latin typeface="Lato"/>
              </a:rPr>
              <a:t>Convergent</a:t>
            </a:r>
            <a:endParaRPr lang="en-US" sz="2640" b="0" u="none" strike="noStrike">
              <a:solidFill>
                <a:srgbClr val="3A9360"/>
              </a:solidFill>
              <a:effectLst/>
              <a:uFillTx/>
              <a:latin typeface="Lato"/>
            </a:endParaRPr>
          </a:p>
        </p:txBody>
      </p:sp>
      <p:pic>
        <p:nvPicPr>
          <p:cNvPr id="79" name=""/>
          <p:cNvPicPr/>
          <p:nvPr/>
        </p:nvPicPr>
        <p:blipFill>
          <a:blip r:embed="rId3"/>
          <a:stretch/>
        </p:blipFill>
        <p:spPr>
          <a:xfrm>
            <a:off x="72000" y="3171600"/>
            <a:ext cx="2922120" cy="2338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9" dur="indefinite" restart="never" nodeType="tmRoot">
          <p:childTnLst>
            <p:seq>
              <p:cTn id="50" dur="indefinite" nodeType="mainSeq">
                <p:childTnLst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831240" y="-2448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Shared lineages are a biased sample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81" name=""/>
          <p:cNvPicPr/>
          <p:nvPr/>
        </p:nvPicPr>
        <p:blipFill>
          <a:blip r:embed="rId1"/>
          <a:stretch/>
        </p:blipFill>
        <p:spPr>
          <a:xfrm>
            <a:off x="5358960" y="1311840"/>
            <a:ext cx="3835440" cy="3835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"/>
          <p:cNvSpPr txBox="1"/>
          <p:nvPr/>
        </p:nvSpPr>
        <p:spPr>
          <a:xfrm>
            <a:off x="505440" y="4024080"/>
            <a:ext cx="4470840" cy="2123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Shared BCR are shorter, and more often generated by recombination. 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83" name=""/>
          <p:cNvPicPr/>
          <p:nvPr/>
        </p:nvPicPr>
        <p:blipFill>
          <a:blip r:embed="rId2"/>
          <a:srcRect l="0" t="6052" r="0" b="0"/>
          <a:stretch/>
        </p:blipFill>
        <p:spPr>
          <a:xfrm>
            <a:off x="749520" y="1003680"/>
            <a:ext cx="3720960" cy="2697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3" dur="indefinite" restart="never" nodeType="tmRoot">
          <p:childTnLst>
            <p:seq>
              <p:cTn id="64" dur="indefinite" nodeType="mainSeq">
                <p:childTnLst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1600" y="-2412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Measuring specificity 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85" name=""/>
          <p:cNvPicPr/>
          <p:nvPr/>
        </p:nvPicPr>
        <p:blipFill>
          <a:blip r:embed="rId1"/>
          <a:srcRect l="18722" t="0" r="9685" b="55681"/>
          <a:stretch/>
        </p:blipFill>
        <p:spPr>
          <a:xfrm>
            <a:off x="2106360" y="4914000"/>
            <a:ext cx="5517720" cy="75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1632960" y="4037400"/>
            <a:ext cx="6641640" cy="775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p>
            <a:pPr marL="432000" indent="0" algn="l">
              <a:lnSpc>
                <a:spcPct val="100000"/>
              </a:lnSpc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Bulk sequencing ⇒ No heavy-light pairing ⇒ Combinatorial approach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pic>
        <p:nvPicPr>
          <p:cNvPr id="87" name=""/>
          <p:cNvPicPr/>
          <p:nvPr/>
        </p:nvPicPr>
        <p:blipFill>
          <a:blip r:embed="rId2"/>
          <a:stretch/>
        </p:blipFill>
        <p:spPr>
          <a:xfrm>
            <a:off x="738360" y="1549080"/>
            <a:ext cx="2004840" cy="229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PlaceHolder 3"/>
          <p:cNvSpPr>
            <a:spLocks noGrp="1"/>
          </p:cNvSpPr>
          <p:nvPr>
            <p:ph/>
          </p:nvPr>
        </p:nvSpPr>
        <p:spPr>
          <a:xfrm>
            <a:off x="317520" y="886320"/>
            <a:ext cx="8793720" cy="2217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00000"/>
              </a:lnSpc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In-vitro “clone” of the repertoire.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432000" indent="0" algn="l">
              <a:lnSpc>
                <a:spcPct val="100000"/>
              </a:lnSpc>
              <a:buNone/>
            </a:pP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indent="0" algn="l">
              <a:lnSpc>
                <a:spcPct val="100000"/>
              </a:lnSpc>
              <a:buNone/>
            </a:pP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indent="0" algn="l">
              <a:lnSpc>
                <a:spcPct val="100000"/>
              </a:lnSpc>
              <a:buNone/>
            </a:pP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indent="0" algn="l">
              <a:lnSpc>
                <a:spcPct val="100000"/>
              </a:lnSpc>
              <a:buNone/>
            </a:pP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pic>
        <p:nvPicPr>
          <p:cNvPr id="89" name=""/>
          <p:cNvPicPr/>
          <p:nvPr/>
        </p:nvPicPr>
        <p:blipFill>
          <a:blip r:embed="rId3"/>
          <a:stretch/>
        </p:blipFill>
        <p:spPr>
          <a:xfrm>
            <a:off x="7075800" y="228600"/>
            <a:ext cx="1378080" cy="111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"/>
          <p:cNvSpPr txBox="1"/>
          <p:nvPr/>
        </p:nvSpPr>
        <p:spPr>
          <a:xfrm>
            <a:off x="2883240" y="1368720"/>
            <a:ext cx="6248160" cy="115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⇒ Quantitative readout</a:t>
            </a:r>
            <a:br>
              <a:rPr sz="2640"/>
            </a:b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⇒ Control over the antibodies tested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sp>
        <p:nvSpPr>
          <p:cNvPr id="91" name=""/>
          <p:cNvSpPr txBox="1"/>
          <p:nvPr/>
        </p:nvSpPr>
        <p:spPr>
          <a:xfrm>
            <a:off x="3163320" y="2598840"/>
            <a:ext cx="6171480" cy="116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We recreated the </a:t>
            </a:r>
            <a:r>
              <a:rPr lang="en-US" sz="2640" b="1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inferred ancestor (UCA)</a:t>
            </a: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 for the largest lineages.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1" dur="indefinite" restart="never" nodeType="tmRoot">
          <p:childTnLst>
            <p:seq>
              <p:cTn id="72" dur="indefinite" nodeType="mainSeq">
                <p:childTnLst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1600" y="-2412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 Making the library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93" name=""/>
          <p:cNvPicPr/>
          <p:nvPr/>
        </p:nvPicPr>
        <p:blipFill>
          <a:blip r:embed="rId1"/>
          <a:stretch/>
        </p:blipFill>
        <p:spPr>
          <a:xfrm>
            <a:off x="466560" y="1461240"/>
            <a:ext cx="8935200" cy="198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"/>
          <p:cNvSpPr txBox="1"/>
          <p:nvPr/>
        </p:nvSpPr>
        <p:spPr>
          <a:xfrm>
            <a:off x="1021320" y="3942360"/>
            <a:ext cx="8046720" cy="95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We focus on the </a:t>
            </a:r>
            <a:r>
              <a:rPr lang="en-US" sz="2640" b="1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10’000 largest clonal lineages</a:t>
            </a: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. 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sp>
        <p:nvSpPr>
          <p:cNvPr id="95" name=""/>
          <p:cNvSpPr txBox="1"/>
          <p:nvPr/>
        </p:nvSpPr>
        <p:spPr>
          <a:xfrm>
            <a:off x="4434120" y="4397400"/>
            <a:ext cx="4721760" cy="95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(still a very small part of the overall repertoire ~ 0.1%)</a:t>
            </a:r>
            <a:endParaRPr lang="en-US" sz="20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31600" y="-2412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 Measuring Affinities in High-Throughput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97" name=""/>
          <p:cNvPicPr/>
          <p:nvPr/>
        </p:nvPicPr>
        <p:blipFill>
          <a:blip r:embed="rId1"/>
          <a:stretch/>
        </p:blipFill>
        <p:spPr>
          <a:xfrm>
            <a:off x="893880" y="1139760"/>
            <a:ext cx="7935840" cy="3947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8" name=""/>
          <p:cNvPicPr/>
          <p:nvPr/>
        </p:nvPicPr>
        <p:blipFill>
          <a:blip r:embed="rId2"/>
          <a:srcRect l="0" t="0" r="0" b="48304"/>
          <a:stretch/>
        </p:blipFill>
        <p:spPr>
          <a:xfrm>
            <a:off x="893880" y="1139760"/>
            <a:ext cx="7935840" cy="2037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9" name=""/>
          <p:cNvSpPr/>
          <p:nvPr/>
        </p:nvSpPr>
        <p:spPr>
          <a:xfrm>
            <a:off x="7172640" y="2458800"/>
            <a:ext cx="913680" cy="6998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5" dur="indefinite" restart="never" nodeType="tmRoot">
          <p:childTnLst>
            <p:seq>
              <p:cTn id="96" dur="indefinite" nodeType="mainSeq">
                <p:childTnLst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31600" y="-2412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 Measuring Affinities in High-Throughput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01" name=""/>
          <p:cNvPicPr/>
          <p:nvPr/>
        </p:nvPicPr>
        <p:blipFill>
          <a:blip r:embed="rId1"/>
          <a:stretch/>
        </p:blipFill>
        <p:spPr>
          <a:xfrm>
            <a:off x="68760" y="1265040"/>
            <a:ext cx="4350960" cy="3445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2" name=""/>
          <p:cNvPicPr/>
          <p:nvPr/>
        </p:nvPicPr>
        <p:blipFill>
          <a:blip r:embed="rId2"/>
          <a:stretch/>
        </p:blipFill>
        <p:spPr>
          <a:xfrm>
            <a:off x="5203800" y="1346400"/>
            <a:ext cx="4368960" cy="3181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831600" y="-2412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2% of these lineages bind the RBD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04" name=""/>
          <p:cNvPicPr/>
          <p:nvPr/>
        </p:nvPicPr>
        <p:blipFill>
          <a:blip r:embed="rId1"/>
          <a:stretch/>
        </p:blipFill>
        <p:spPr>
          <a:xfrm>
            <a:off x="225360" y="1444680"/>
            <a:ext cx="4361760" cy="323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5" name=""/>
          <p:cNvPicPr/>
          <p:nvPr/>
        </p:nvPicPr>
        <p:blipFill>
          <a:blip r:embed="rId2"/>
          <a:stretch/>
        </p:blipFill>
        <p:spPr>
          <a:xfrm>
            <a:off x="5659920" y="2508480"/>
            <a:ext cx="3600360" cy="2029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" name=""/>
          <p:cNvSpPr txBox="1"/>
          <p:nvPr/>
        </p:nvSpPr>
        <p:spPr>
          <a:xfrm>
            <a:off x="6476760" y="4598280"/>
            <a:ext cx="3459240" cy="575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1600" b="0" i="1" u="none" strike="noStrike">
                <a:solidFill>
                  <a:srgbClr val="127622"/>
                </a:solidFill>
                <a:effectLst/>
                <a:uFillTx/>
                <a:latin typeface="Lato"/>
                <a:ea typeface="Noto Sans CJK SC"/>
              </a:rPr>
              <a:t>Goel, Rishi R. et al. </a:t>
            </a:r>
            <a:r>
              <a:rPr lang="en-US" sz="1600" b="0" i="1" u="none" strike="noStrike">
                <a:solidFill>
                  <a:srgbClr val="127622"/>
                </a:solidFill>
                <a:effectLst/>
                <a:uFillTx/>
                <a:latin typeface="Lato"/>
              </a:rPr>
              <a:t>Science (2021) </a:t>
            </a:r>
            <a:endParaRPr lang="en-US" sz="1600" b="0" i="1" u="none" strike="noStrike">
              <a:solidFill>
                <a:srgbClr val="127622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3" dur="indefinite" restart="never" nodeType="tmRoot">
          <p:childTnLst>
            <p:seq>
              <p:cTn id="104" dur="indefinite" nodeType="mainSeq">
                <p:childTnLst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831600" y="-2412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Unmutated ancestors span a wide affinity range 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08" name=""/>
          <p:cNvPicPr/>
          <p:nvPr/>
        </p:nvPicPr>
        <p:blipFill>
          <a:blip r:embed="rId1"/>
          <a:stretch/>
        </p:blipFill>
        <p:spPr>
          <a:xfrm>
            <a:off x="1482840" y="1265760"/>
            <a:ext cx="4690080" cy="3848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831960" y="-2376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Binders come from across the repertoire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10" name=""/>
          <p:cNvPicPr/>
          <p:nvPr/>
        </p:nvPicPr>
        <p:blipFill>
          <a:blip r:embed="rId1"/>
          <a:stretch/>
        </p:blipFill>
        <p:spPr>
          <a:xfrm>
            <a:off x="272520" y="1808280"/>
            <a:ext cx="4565160" cy="2654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1" name=""/>
          <p:cNvPicPr/>
          <p:nvPr/>
        </p:nvPicPr>
        <p:blipFill>
          <a:blip r:embed="rId2"/>
          <a:stretch/>
        </p:blipFill>
        <p:spPr>
          <a:xfrm>
            <a:off x="5909400" y="1178640"/>
            <a:ext cx="3821760" cy="314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" name=""/>
          <p:cNvSpPr txBox="1"/>
          <p:nvPr/>
        </p:nvSpPr>
        <p:spPr>
          <a:xfrm>
            <a:off x="448560" y="4553280"/>
            <a:ext cx="4353480" cy="1391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 anchorCtr="1">
            <a:normAutofit/>
          </a:bodyPr>
          <a:p>
            <a:pPr marL="432000" indent="-324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Slightly skewed V-gene distribution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sp>
        <p:nvSpPr>
          <p:cNvPr id="113" name=""/>
          <p:cNvSpPr txBox="1"/>
          <p:nvPr/>
        </p:nvSpPr>
        <p:spPr>
          <a:xfrm>
            <a:off x="5560920" y="4625640"/>
            <a:ext cx="4353480" cy="1391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 anchorCtr="1">
            <a:normAutofit/>
          </a:bodyPr>
          <a:p>
            <a:pPr marL="432000" indent="-324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Binders tend to be shorter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1" dur="indefinite" restart="never" nodeType="tmRoot">
          <p:childTnLst>
            <p:seq>
              <p:cTn id="112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831960" y="-2376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Binder lineages have a response signature 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15" name=""/>
          <p:cNvPicPr/>
          <p:nvPr/>
        </p:nvPicPr>
        <p:blipFill>
          <a:blip r:embed="rId1"/>
          <a:stretch/>
        </p:blipFill>
        <p:spPr>
          <a:xfrm>
            <a:off x="5522760" y="1226160"/>
            <a:ext cx="3936240" cy="3002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6" name=""/>
          <p:cNvPicPr/>
          <p:nvPr/>
        </p:nvPicPr>
        <p:blipFill>
          <a:blip r:embed="rId2"/>
          <a:stretch/>
        </p:blipFill>
        <p:spPr>
          <a:xfrm>
            <a:off x="450720" y="849240"/>
            <a:ext cx="3645000" cy="3619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7" name=""/>
          <p:cNvSpPr txBox="1"/>
          <p:nvPr/>
        </p:nvSpPr>
        <p:spPr>
          <a:xfrm>
            <a:off x="5315040" y="4305600"/>
            <a:ext cx="4437000" cy="94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Binder lineages are more often class-switched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sp>
        <p:nvSpPr>
          <p:cNvPr id="118" name=""/>
          <p:cNvSpPr txBox="1"/>
          <p:nvPr/>
        </p:nvSpPr>
        <p:spPr>
          <a:xfrm>
            <a:off x="270360" y="4650480"/>
            <a:ext cx="4437000" cy="94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Binder lineages are larger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5" dur="indefinite" restart="never" nodeType="tmRoot">
          <p:childTnLst>
            <p:seq>
              <p:cTn id="126" dur="indefinite" nodeType="mainSeq">
                <p:childTnLst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831960" y="-2376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Binder lineages are shared and persistent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20" name=""/>
          <p:cNvPicPr/>
          <p:nvPr/>
        </p:nvPicPr>
        <p:blipFill>
          <a:blip r:embed="rId1"/>
          <a:stretch/>
        </p:blipFill>
        <p:spPr>
          <a:xfrm>
            <a:off x="1244880" y="1018080"/>
            <a:ext cx="3168360" cy="4287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1" name=""/>
          <p:cNvPicPr/>
          <p:nvPr/>
        </p:nvPicPr>
        <p:blipFill>
          <a:blip r:embed="rId2"/>
          <a:stretch/>
        </p:blipFill>
        <p:spPr>
          <a:xfrm>
            <a:off x="6216480" y="3213000"/>
            <a:ext cx="2557800" cy="194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" name=""/>
          <p:cNvPicPr/>
          <p:nvPr/>
        </p:nvPicPr>
        <p:blipFill>
          <a:blip r:embed="rId3"/>
          <a:stretch/>
        </p:blipFill>
        <p:spPr>
          <a:xfrm>
            <a:off x="6135480" y="745200"/>
            <a:ext cx="2613600" cy="217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3" name=""/>
          <p:cNvPicPr/>
          <p:nvPr/>
        </p:nvPicPr>
        <p:blipFill>
          <a:blip r:embed="rId4"/>
          <a:stretch/>
        </p:blipFill>
        <p:spPr>
          <a:xfrm>
            <a:off x="7039440" y="5128200"/>
            <a:ext cx="271800" cy="26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4" name=""/>
          <p:cNvPicPr/>
          <p:nvPr/>
        </p:nvPicPr>
        <p:blipFill>
          <a:blip r:embed="rId5"/>
          <a:stretch/>
        </p:blipFill>
        <p:spPr>
          <a:xfrm>
            <a:off x="7625160" y="5139720"/>
            <a:ext cx="272160" cy="262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9" dur="indefinite" restart="never" nodeType="tmRoot">
          <p:childTnLst>
            <p:seq>
              <p:cTn id="140" dur="indefinite" nodeType="mainSeq">
                <p:childTnLst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831960" y="-2376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title"/>
          </p:nvPr>
        </p:nvSpPr>
        <p:spPr>
          <a:xfrm>
            <a:off x="832320" y="-2340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Binder lineages are under stronger selection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27" name=""/>
          <p:cNvPicPr/>
          <p:nvPr/>
        </p:nvPicPr>
        <p:blipFill>
          <a:blip r:embed="rId1"/>
          <a:stretch/>
        </p:blipFill>
        <p:spPr>
          <a:xfrm>
            <a:off x="433800" y="2051640"/>
            <a:ext cx="6381720" cy="3524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8" name=""/>
          <p:cNvPicPr/>
          <p:nvPr/>
        </p:nvPicPr>
        <p:blipFill>
          <a:blip r:embed="rId2"/>
          <a:stretch/>
        </p:blipFill>
        <p:spPr>
          <a:xfrm>
            <a:off x="7115760" y="2550240"/>
            <a:ext cx="2742840" cy="91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9" name=""/>
          <p:cNvPicPr/>
          <p:nvPr/>
        </p:nvPicPr>
        <p:blipFill>
          <a:blip r:embed="rId3"/>
          <a:stretch/>
        </p:blipFill>
        <p:spPr>
          <a:xfrm>
            <a:off x="7096320" y="3463560"/>
            <a:ext cx="2742840" cy="182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" name=""/>
          <p:cNvPicPr/>
          <p:nvPr/>
        </p:nvPicPr>
        <p:blipFill>
          <a:blip r:embed="rId4"/>
          <a:stretch/>
        </p:blipFill>
        <p:spPr>
          <a:xfrm>
            <a:off x="7020000" y="1635840"/>
            <a:ext cx="2742840" cy="91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1" name=""/>
          <p:cNvPicPr/>
          <p:nvPr/>
        </p:nvPicPr>
        <p:blipFill>
          <a:blip r:embed="rId5"/>
          <a:stretch/>
        </p:blipFill>
        <p:spPr>
          <a:xfrm>
            <a:off x="1473840" y="1037880"/>
            <a:ext cx="5047920" cy="825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2" name=""/>
          <p:cNvPicPr/>
          <p:nvPr/>
        </p:nvPicPr>
        <p:blipFill>
          <a:blip r:embed="rId6"/>
          <a:stretch/>
        </p:blipFill>
        <p:spPr>
          <a:xfrm>
            <a:off x="216000" y="1892880"/>
            <a:ext cx="6521040" cy="368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3" dur="indefinite" restart="never" nodeType="tmRoot">
          <p:childTnLst>
            <p:seq>
              <p:cTn id="154" dur="indefinite" nodeType="mainSeq">
                <p:childTnLst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831960" y="-2376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title"/>
          </p:nvPr>
        </p:nvSpPr>
        <p:spPr>
          <a:xfrm>
            <a:off x="832320" y="-2340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Can we identify the responding lineages ?  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35" name=""/>
          <p:cNvPicPr/>
          <p:nvPr/>
        </p:nvPicPr>
        <p:blipFill>
          <a:blip r:embed="rId1"/>
          <a:stretch/>
        </p:blipFill>
        <p:spPr>
          <a:xfrm>
            <a:off x="528480" y="1467360"/>
            <a:ext cx="2614680" cy="281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"/>
          <p:cNvSpPr txBox="1"/>
          <p:nvPr/>
        </p:nvSpPr>
        <p:spPr>
          <a:xfrm>
            <a:off x="3399120" y="1838520"/>
            <a:ext cx="6395760" cy="2391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Binder lineages have distinct properties, but none of them is discriminative enough to identify binders from sequence alone.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"/>
          <p:cNvSpPr txBox="1"/>
          <p:nvPr/>
        </p:nvSpPr>
        <p:spPr>
          <a:xfrm>
            <a:off x="832680" y="-2304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Shared lineages as replicate experiments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38" name=""/>
          <p:cNvPicPr/>
          <p:nvPr/>
        </p:nvPicPr>
        <p:blipFill>
          <a:blip r:embed="rId1"/>
          <a:stretch/>
        </p:blipFill>
        <p:spPr>
          <a:xfrm>
            <a:off x="377280" y="1202040"/>
            <a:ext cx="2508480" cy="1513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9" name=""/>
          <p:cNvSpPr txBox="1"/>
          <p:nvPr/>
        </p:nvSpPr>
        <p:spPr>
          <a:xfrm>
            <a:off x="3043080" y="1339560"/>
            <a:ext cx="2685600" cy="1391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Can we predict the evolution of a repertoire?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pic>
        <p:nvPicPr>
          <p:cNvPr id="140" name="Google Shape;246;p 1"/>
          <p:cNvPicPr/>
          <p:nvPr/>
        </p:nvPicPr>
        <p:blipFill>
          <a:blip r:embed="rId2"/>
          <a:stretch/>
        </p:blipFill>
        <p:spPr>
          <a:xfrm>
            <a:off x="600120" y="3240000"/>
            <a:ext cx="4725000" cy="165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"/>
          <p:cNvSpPr txBox="1"/>
          <p:nvPr/>
        </p:nvSpPr>
        <p:spPr>
          <a:xfrm>
            <a:off x="5958720" y="3106800"/>
            <a:ext cx="3294000" cy="1770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Will lineages with the same UCA react in the same way in different patients?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3" dur="indefinite" restart="never" nodeType="tmRoot">
          <p:childTnLst>
            <p:seq>
              <p:cTn id="174" dur="indefinite" nodeType="mainSeq">
                <p:childTnLst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"/>
          <p:cNvSpPr txBox="1"/>
          <p:nvPr/>
        </p:nvSpPr>
        <p:spPr>
          <a:xfrm>
            <a:off x="832680" y="-2304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Shared lineages have similar trajectories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43" name=""/>
          <p:cNvPicPr/>
          <p:nvPr/>
        </p:nvPicPr>
        <p:blipFill>
          <a:blip r:embed="rId1"/>
          <a:stretch/>
        </p:blipFill>
        <p:spPr>
          <a:xfrm>
            <a:off x="975240" y="1283040"/>
            <a:ext cx="7655400" cy="3722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"/>
          <p:cNvSpPr txBox="1"/>
          <p:nvPr/>
        </p:nvSpPr>
        <p:spPr>
          <a:xfrm>
            <a:off x="832680" y="-2304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Shared lineages tend to class-switch similarly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45" name=""/>
          <p:cNvPicPr/>
          <p:nvPr/>
        </p:nvPicPr>
        <p:blipFill>
          <a:blip r:embed="rId1"/>
          <a:stretch/>
        </p:blipFill>
        <p:spPr>
          <a:xfrm>
            <a:off x="1029600" y="1453320"/>
            <a:ext cx="7473240" cy="3153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831960" y="-2376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title"/>
          </p:nvPr>
        </p:nvSpPr>
        <p:spPr>
          <a:xfrm>
            <a:off x="832320" y="-2340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B-cell evolution is reproducible between individuals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48" name=""/>
          <p:cNvPicPr/>
          <p:nvPr/>
        </p:nvPicPr>
        <p:blipFill>
          <a:blip r:embed="rId1"/>
          <a:stretch/>
        </p:blipFill>
        <p:spPr>
          <a:xfrm>
            <a:off x="3374640" y="1263240"/>
            <a:ext cx="6011640" cy="3932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9" name=""/>
          <p:cNvSpPr txBox="1"/>
          <p:nvPr/>
        </p:nvSpPr>
        <p:spPr>
          <a:xfrm>
            <a:off x="195120" y="1836000"/>
            <a:ext cx="3002400" cy="3024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Lineages with the same unmutated ancestor accumulate the same mutations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831960" y="-2376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title"/>
          </p:nvPr>
        </p:nvSpPr>
        <p:spPr>
          <a:xfrm>
            <a:off x="832320" y="-23400"/>
            <a:ext cx="83048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B-cell evolution is reproducible between individuals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52" name=""/>
          <p:cNvSpPr txBox="1"/>
          <p:nvPr/>
        </p:nvSpPr>
        <p:spPr>
          <a:xfrm>
            <a:off x="49320" y="913320"/>
            <a:ext cx="9193680" cy="3024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But this is less and less true as the distances between the UCAs increase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pic>
        <p:nvPicPr>
          <p:cNvPr id="153" name=""/>
          <p:cNvPicPr/>
          <p:nvPr/>
        </p:nvPicPr>
        <p:blipFill>
          <a:blip r:embed="rId1"/>
          <a:stretch/>
        </p:blipFill>
        <p:spPr>
          <a:xfrm>
            <a:off x="373320" y="2056320"/>
            <a:ext cx="8582040" cy="312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4" name=""/>
          <p:cNvPicPr/>
          <p:nvPr/>
        </p:nvPicPr>
        <p:blipFill>
          <a:blip r:embed="rId2"/>
          <a:stretch/>
        </p:blipFill>
        <p:spPr>
          <a:xfrm>
            <a:off x="399600" y="2039040"/>
            <a:ext cx="9317160" cy="3317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81" dur="indefinite" restart="never" nodeType="tmRoot">
          <p:childTnLst>
            <p:seq>
              <p:cTn id="182" dur="indefinite" nodeType="mainSeq">
                <p:childTnLst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Summary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56" name=""/>
          <p:cNvPicPr/>
          <p:nvPr/>
        </p:nvPicPr>
        <p:blipFill>
          <a:blip r:embed="rId1"/>
          <a:stretch/>
        </p:blipFill>
        <p:spPr>
          <a:xfrm>
            <a:off x="273600" y="1816920"/>
            <a:ext cx="1724400" cy="1857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7" name=""/>
          <p:cNvSpPr txBox="1"/>
          <p:nvPr/>
        </p:nvSpPr>
        <p:spPr>
          <a:xfrm>
            <a:off x="2176560" y="1870200"/>
            <a:ext cx="7610760" cy="2391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p>
            <a:pPr marL="432000" indent="-324000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br>
              <a:rPr sz="2640"/>
            </a:b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Lineages that bind the antigen have unique properties. 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432000" indent="-324000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br>
              <a:rPr sz="2640"/>
            </a:b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  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58" name=""/>
          <p:cNvSpPr txBox="1"/>
          <p:nvPr/>
        </p:nvSpPr>
        <p:spPr>
          <a:xfrm>
            <a:off x="383040" y="3920760"/>
            <a:ext cx="6276240" cy="219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In-repertoire replicates : the same receptors in different individuals follow the same patterns. 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59" name=""/>
          <p:cNvSpPr txBox="1"/>
          <p:nvPr/>
        </p:nvSpPr>
        <p:spPr>
          <a:xfrm>
            <a:off x="489960" y="818640"/>
            <a:ext cx="8976960" cy="9694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Vaccination experiment. 10⁹ B-cells receptors sequenced, 10⁴ antibody-antigen interaction measured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60" name=""/>
          <p:cNvPicPr/>
          <p:nvPr/>
        </p:nvPicPr>
        <p:blipFill>
          <a:blip r:embed="rId2"/>
          <a:stretch/>
        </p:blipFill>
        <p:spPr>
          <a:xfrm>
            <a:off x="7142040" y="3700080"/>
            <a:ext cx="2508480" cy="1513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87" dur="indefinite" restart="never" nodeType="tmRoot">
          <p:childTnLst>
            <p:seq>
              <p:cTn id="188" dur="indefinite" nodeType="mainSeq">
                <p:childTnLst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THANKS !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62" name="Google Shape;280;p 1"/>
          <p:cNvPicPr/>
          <p:nvPr/>
        </p:nvPicPr>
        <p:blipFill>
          <a:blip r:embed="rId1"/>
          <a:srcRect l="0" t="75318" r="0" b="0"/>
          <a:stretch/>
        </p:blipFill>
        <p:spPr>
          <a:xfrm>
            <a:off x="2733480" y="3022560"/>
            <a:ext cx="870120" cy="859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3" name="Google Shape;281;p 2"/>
          <p:cNvPicPr/>
          <p:nvPr/>
        </p:nvPicPr>
        <p:blipFill>
          <a:blip r:embed="rId2"/>
          <a:stretch/>
        </p:blipFill>
        <p:spPr>
          <a:xfrm>
            <a:off x="5293800" y="2913120"/>
            <a:ext cx="860760" cy="200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4" name="Google Shape;282;p 2"/>
          <p:cNvPicPr/>
          <p:nvPr/>
        </p:nvPicPr>
        <p:blipFill>
          <a:blip r:embed="rId3"/>
          <a:stretch/>
        </p:blipFill>
        <p:spPr>
          <a:xfrm>
            <a:off x="4413240" y="1260360"/>
            <a:ext cx="870480" cy="1649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5" name="Google Shape;283;p 2"/>
          <p:cNvPicPr/>
          <p:nvPr/>
        </p:nvPicPr>
        <p:blipFill>
          <a:blip r:embed="rId4"/>
          <a:stretch/>
        </p:blipFill>
        <p:spPr>
          <a:xfrm>
            <a:off x="4413240" y="2916360"/>
            <a:ext cx="870480" cy="944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6" name="Google Shape;284;p 2"/>
          <p:cNvPicPr/>
          <p:nvPr/>
        </p:nvPicPr>
        <p:blipFill>
          <a:blip r:embed="rId5"/>
          <a:stretch/>
        </p:blipFill>
        <p:spPr>
          <a:xfrm>
            <a:off x="4459320" y="3849120"/>
            <a:ext cx="792720" cy="81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7" name="Google Shape;285;p 2"/>
          <p:cNvPicPr/>
          <p:nvPr/>
        </p:nvPicPr>
        <p:blipFill>
          <a:blip r:embed="rId6"/>
          <a:stretch/>
        </p:blipFill>
        <p:spPr>
          <a:xfrm>
            <a:off x="2780640" y="3872880"/>
            <a:ext cx="792720" cy="739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8" name="Google Shape;286;p 4"/>
          <p:cNvSpPr/>
          <p:nvPr/>
        </p:nvSpPr>
        <p:spPr>
          <a:xfrm>
            <a:off x="325440" y="1268640"/>
            <a:ext cx="2275920" cy="369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rmAutofit fontScale="77500" lnSpcReduction="19999"/>
          </a:bodyPr>
          <a:p>
            <a:pPr>
              <a:lnSpc>
                <a:spcPct val="115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Tatiana Ruiz-Bedoya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Giulio Isacchini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Angela Phillips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Zach Montague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Natanael Spisak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Katherine Lawrence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Michael Desai</a:t>
            </a:r>
            <a:br>
              <a:rPr sz="2200"/>
            </a:br>
            <a:r>
              <a:rPr lang="en" sz="2200" b="1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Alexandra Poret</a:t>
            </a:r>
            <a:br>
              <a:rPr sz="2200"/>
            </a:br>
            <a:r>
              <a:rPr lang="en" sz="2200" b="1" u="none" strike="noStrike">
                <a:solidFill>
                  <a:srgbClr val="C9211E"/>
                </a:solidFill>
                <a:effectLst/>
                <a:uFillTx/>
                <a:latin typeface="Arial"/>
                <a:ea typeface="Arial"/>
              </a:rPr>
              <a:t>Alief Moulana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Thierry Mora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Daniel Newton</a:t>
            </a:r>
            <a:br>
              <a:rPr sz="2200"/>
            </a:br>
            <a:r>
              <a:rPr lang="en" sz="2200" b="1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Joao Ascensao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Berk Alpay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Aleksandra Walczak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69" name="Google Shape;287;p 2"/>
          <p:cNvPicPr/>
          <p:nvPr/>
        </p:nvPicPr>
        <p:blipFill>
          <a:blip r:embed="rId7"/>
          <a:stretch/>
        </p:blipFill>
        <p:spPr>
          <a:xfrm>
            <a:off x="5459760" y="1382760"/>
            <a:ext cx="599760" cy="545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0" name="Google Shape;288;p 2"/>
          <p:cNvPicPr/>
          <p:nvPr/>
        </p:nvPicPr>
        <p:blipFill>
          <a:blip r:embed="rId8"/>
          <a:stretch/>
        </p:blipFill>
        <p:spPr>
          <a:xfrm>
            <a:off x="5459760" y="2081880"/>
            <a:ext cx="599760" cy="561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1" name=""/>
          <p:cNvPicPr/>
          <p:nvPr/>
        </p:nvPicPr>
        <p:blipFill>
          <a:blip r:embed="rId9"/>
          <a:stretch/>
        </p:blipFill>
        <p:spPr>
          <a:xfrm>
            <a:off x="3597480" y="1287720"/>
            <a:ext cx="848520" cy="757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2" name=""/>
          <p:cNvPicPr/>
          <p:nvPr/>
        </p:nvPicPr>
        <p:blipFill>
          <a:blip r:embed="rId10"/>
          <a:stretch/>
        </p:blipFill>
        <p:spPr>
          <a:xfrm>
            <a:off x="3633480" y="2091600"/>
            <a:ext cx="786600" cy="735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3" name=""/>
          <p:cNvPicPr/>
          <p:nvPr/>
        </p:nvPicPr>
        <p:blipFill>
          <a:blip r:embed="rId11"/>
          <a:stretch/>
        </p:blipFill>
        <p:spPr>
          <a:xfrm>
            <a:off x="3679200" y="2979360"/>
            <a:ext cx="772920" cy="81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4" name=""/>
          <p:cNvPicPr/>
          <p:nvPr/>
        </p:nvPicPr>
        <p:blipFill>
          <a:blip r:embed="rId12"/>
          <a:srcRect l="9704" t="0" r="9289" b="0"/>
          <a:stretch/>
        </p:blipFill>
        <p:spPr>
          <a:xfrm>
            <a:off x="3696480" y="3850200"/>
            <a:ext cx="717480" cy="828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5" name=""/>
          <p:cNvPicPr/>
          <p:nvPr/>
        </p:nvPicPr>
        <p:blipFill>
          <a:blip r:embed="rId13"/>
          <a:stretch/>
        </p:blipFill>
        <p:spPr>
          <a:xfrm>
            <a:off x="2729880" y="1303200"/>
            <a:ext cx="803160" cy="751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6" name=""/>
          <p:cNvPicPr/>
          <p:nvPr/>
        </p:nvPicPr>
        <p:blipFill>
          <a:blip r:embed="rId14"/>
          <a:srcRect l="15414" t="11472" r="38255" b="14589"/>
          <a:stretch/>
        </p:blipFill>
        <p:spPr>
          <a:xfrm>
            <a:off x="2781720" y="2104560"/>
            <a:ext cx="768240" cy="766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6691680" y="4474440"/>
            <a:ext cx="3297600" cy="535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i="1" u="none" strike="noStrike">
                <a:solidFill>
                  <a:srgbClr val="2A6099"/>
                </a:solidFill>
                <a:effectLst/>
                <a:uFillTx/>
                <a:latin typeface="Lato"/>
              </a:rPr>
              <a:t>dupic@ciml.univ-mrs.fr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78" name=""/>
          <p:cNvPicPr/>
          <p:nvPr/>
        </p:nvPicPr>
        <p:blipFill>
          <a:blip r:embed="rId15"/>
          <a:stretch/>
        </p:blipFill>
        <p:spPr>
          <a:xfrm>
            <a:off x="8314920" y="775080"/>
            <a:ext cx="1537920" cy="1537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9" name="PlaceHolder 3"/>
          <p:cNvSpPr>
            <a:spLocks noGrp="1"/>
          </p:cNvSpPr>
          <p:nvPr>
            <p:ph/>
          </p:nvPr>
        </p:nvSpPr>
        <p:spPr>
          <a:xfrm>
            <a:off x="7169040" y="4831920"/>
            <a:ext cx="3297600" cy="535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240" b="0" i="1" u="none" strike="noStrike">
                <a:solidFill>
                  <a:srgbClr val="2A6099"/>
                </a:solidFill>
                <a:effectLst/>
                <a:uFillTx/>
                <a:latin typeface="Lato"/>
              </a:rPr>
              <a:t>www.thopic.eu</a:t>
            </a:r>
            <a:endParaRPr lang="en-US" sz="22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/>
          </p:nvPr>
        </p:nvSpPr>
        <p:spPr>
          <a:xfrm>
            <a:off x="6293880" y="1179720"/>
            <a:ext cx="3782880" cy="163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TD Lab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81" name="Google Shape;286;p 5"/>
          <p:cNvSpPr/>
          <p:nvPr/>
        </p:nvSpPr>
        <p:spPr>
          <a:xfrm>
            <a:off x="6298920" y="1598040"/>
            <a:ext cx="2275920" cy="72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rmAutofit lnSpcReduction="9999"/>
          </a:bodyPr>
          <a:p>
            <a:pPr>
              <a:lnSpc>
                <a:spcPct val="115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en" sz="164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Virginie Chatain</a:t>
            </a:r>
            <a:br>
              <a:rPr sz="1640"/>
            </a:br>
            <a:r>
              <a:rPr lang="en" sz="164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Charlotte Réocreux</a:t>
            </a:r>
            <a:endParaRPr lang="en-US" sz="1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82" name=""/>
          <p:cNvSpPr txBox="1"/>
          <p:nvPr/>
        </p:nvSpPr>
        <p:spPr>
          <a:xfrm>
            <a:off x="6185880" y="2939400"/>
            <a:ext cx="3782880" cy="163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 anchorCtr="1">
            <a:normAutofit/>
          </a:bodyPr>
          <a:p>
            <a:pPr marL="432000" indent="-324000" algn="ctr">
              <a:lnSpc>
                <a:spcPct val="115000"/>
              </a:lnSpc>
              <a:spcBef>
                <a:spcPts val="116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We’re looking for a post-doc!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831240" y="-24480"/>
            <a:ext cx="777960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The affinity of the germline sequence matters too !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722520" y="3612600"/>
            <a:ext cx="403020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High affinity germline are found across more timepoints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85" name=""/>
          <p:cNvPicPr/>
          <p:nvPr/>
        </p:nvPicPr>
        <p:blipFill>
          <a:blip r:embed="rId1"/>
          <a:stretch/>
        </p:blipFill>
        <p:spPr>
          <a:xfrm>
            <a:off x="5286600" y="2495520"/>
            <a:ext cx="4074120" cy="2376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5551920" y="1172520"/>
            <a:ext cx="4030200" cy="1123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High affinity germline are more shared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87" name=""/>
          <p:cNvPicPr/>
          <p:nvPr/>
        </p:nvPicPr>
        <p:blipFill>
          <a:blip r:embed="rId2"/>
          <a:stretch/>
        </p:blipFill>
        <p:spPr>
          <a:xfrm>
            <a:off x="804960" y="1094760"/>
            <a:ext cx="3662640" cy="2386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Structural properties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89" name=""/>
          <p:cNvPicPr/>
          <p:nvPr/>
        </p:nvPicPr>
        <p:blipFill>
          <a:blip r:embed="rId1"/>
          <a:stretch/>
        </p:blipFill>
        <p:spPr>
          <a:xfrm>
            <a:off x="276480" y="783000"/>
            <a:ext cx="4751280" cy="475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5608440" y="1659240"/>
            <a:ext cx="3782880" cy="163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Alphafold is not doing very well here but is showing promise.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/>
          </p:nvPr>
        </p:nvSpPr>
        <p:spPr>
          <a:xfrm>
            <a:off x="5075640" y="3956760"/>
            <a:ext cx="3782880" cy="163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000" b="0" i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UMAP based on Alphafold internal representation. Circled sequences are potential predicted binders.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830880" y="-59760"/>
            <a:ext cx="852228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Functional Characterization of the Antibodies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/>
          </p:nvPr>
        </p:nvSpPr>
        <p:spPr>
          <a:xfrm>
            <a:off x="394200" y="1110240"/>
            <a:ext cx="8223840" cy="5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Yeast display expression of antibodies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194" name=""/>
          <p:cNvPicPr/>
          <p:nvPr/>
        </p:nvPicPr>
        <p:blipFill>
          <a:blip r:embed="rId1"/>
          <a:stretch/>
        </p:blipFill>
        <p:spPr>
          <a:xfrm flipH="1" rot="9189600">
            <a:off x="1405080" y="3052080"/>
            <a:ext cx="366840" cy="334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5" name=""/>
          <p:cNvPicPr/>
          <p:nvPr/>
        </p:nvPicPr>
        <p:blipFill>
          <a:blip r:embed="rId2"/>
          <a:stretch/>
        </p:blipFill>
        <p:spPr>
          <a:xfrm rot="4489200">
            <a:off x="7292160" y="2514600"/>
            <a:ext cx="367200" cy="334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6" name=""/>
          <p:cNvPicPr/>
          <p:nvPr/>
        </p:nvPicPr>
        <p:blipFill>
          <a:blip r:embed="rId3"/>
          <a:srcRect l="19118" t="4757" r="28396" b="66662"/>
          <a:stretch/>
        </p:blipFill>
        <p:spPr>
          <a:xfrm>
            <a:off x="1432800" y="2159640"/>
            <a:ext cx="7039080" cy="247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7" name=""/>
          <p:cNvSpPr/>
          <p:nvPr/>
        </p:nvSpPr>
        <p:spPr>
          <a:xfrm>
            <a:off x="6683040" y="1780920"/>
            <a:ext cx="1318680" cy="6260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ctr">
            <a:noAutofit/>
          </a:bodyPr>
          <a:p>
            <a:pPr algn="ctr"/>
            <a:endParaRPr lang="en-US" sz="18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>
          <a:xfrm rot="21592200">
            <a:off x="6895800" y="2235600"/>
            <a:ext cx="2056320" cy="5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Fluorescent antigen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199" name=""/>
          <p:cNvSpPr/>
          <p:nvPr/>
        </p:nvSpPr>
        <p:spPr>
          <a:xfrm>
            <a:off x="1366920" y="3511800"/>
            <a:ext cx="346320" cy="46116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00" name=""/>
          <p:cNvSpPr/>
          <p:nvPr/>
        </p:nvSpPr>
        <p:spPr>
          <a:xfrm>
            <a:off x="2454840" y="1780920"/>
            <a:ext cx="906840" cy="5436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01" name=""/>
          <p:cNvSpPr/>
          <p:nvPr/>
        </p:nvSpPr>
        <p:spPr>
          <a:xfrm>
            <a:off x="2042640" y="1780920"/>
            <a:ext cx="1319040" cy="46152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ctr">
            <a:noAutofit/>
          </a:bodyPr>
          <a:p>
            <a:pPr algn="ctr"/>
            <a:endParaRPr lang="en-US" sz="18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/>
          </p:nvPr>
        </p:nvSpPr>
        <p:spPr>
          <a:xfrm rot="21592200">
            <a:off x="-131400" y="3337200"/>
            <a:ext cx="2056680" cy="5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ScFv format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01" dur="indefinite" restart="never" nodeType="tmRoot">
          <p:childTnLst>
            <p:seq>
              <p:cTn id="202" dur="indefinite" nodeType="mainSeq">
                <p:childTnLst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"/>
          <p:cNvPicPr/>
          <p:nvPr/>
        </p:nvPicPr>
        <p:blipFill>
          <a:blip r:embed="rId1"/>
          <a:stretch/>
        </p:blipFill>
        <p:spPr>
          <a:xfrm>
            <a:off x="591480" y="2555640"/>
            <a:ext cx="2546280" cy="2038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831240" y="-24480"/>
            <a:ext cx="778896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Affinity Measurement in High-Throughput, Tite-Seq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205" name=""/>
          <p:cNvPicPr/>
          <p:nvPr/>
        </p:nvPicPr>
        <p:blipFill>
          <a:blip r:embed="rId2"/>
          <a:srcRect l="75042" t="42657" r="0" b="40002"/>
          <a:stretch/>
        </p:blipFill>
        <p:spPr>
          <a:xfrm>
            <a:off x="3531240" y="4305600"/>
            <a:ext cx="2103120" cy="942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" name="PlaceHolder 2"/>
          <p:cNvSpPr>
            <a:spLocks noGrp="1"/>
          </p:cNvSpPr>
          <p:nvPr>
            <p:ph/>
          </p:nvPr>
        </p:nvSpPr>
        <p:spPr>
          <a:xfrm>
            <a:off x="3132720" y="3160800"/>
            <a:ext cx="2797560" cy="170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4-ways sort &amp;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 sequencing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/>
          </p:nvPr>
        </p:nvSpPr>
        <p:spPr>
          <a:xfrm>
            <a:off x="-154440" y="1300320"/>
            <a:ext cx="4133880" cy="170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Incubation at a fixed antigen concentration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/>
          </p:nvPr>
        </p:nvSpPr>
        <p:spPr>
          <a:xfrm>
            <a:off x="5833080" y="1302480"/>
            <a:ext cx="3698640" cy="2643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⇒ Estimate the average proportion of antigen bound to each distinct antibody 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209" name=""/>
          <p:cNvPicPr/>
          <p:nvPr/>
        </p:nvPicPr>
        <p:blipFill>
          <a:blip r:embed="rId3"/>
          <a:stretch/>
        </p:blipFill>
        <p:spPr>
          <a:xfrm>
            <a:off x="6050880" y="3293280"/>
            <a:ext cx="3660840" cy="174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0" name=""/>
          <p:cNvPicPr/>
          <p:nvPr/>
        </p:nvPicPr>
        <p:blipFill>
          <a:blip r:embed="rId4"/>
          <a:stretch/>
        </p:blipFill>
        <p:spPr>
          <a:xfrm rot="954600">
            <a:off x="2652840" y="4304520"/>
            <a:ext cx="834120" cy="759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1" name=""/>
          <p:cNvPicPr/>
          <p:nvPr/>
        </p:nvPicPr>
        <p:blipFill>
          <a:blip r:embed="rId5"/>
          <a:stretch/>
        </p:blipFill>
        <p:spPr>
          <a:xfrm>
            <a:off x="3544560" y="5291640"/>
            <a:ext cx="1841400" cy="10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2" name=""/>
          <p:cNvSpPr txBox="1"/>
          <p:nvPr/>
        </p:nvSpPr>
        <p:spPr>
          <a:xfrm>
            <a:off x="7014240" y="879480"/>
            <a:ext cx="3062520" cy="575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1600" b="0" i="1" u="none" strike="noStrike">
                <a:solidFill>
                  <a:srgbClr val="127622"/>
                </a:solidFill>
                <a:effectLst/>
                <a:uFillTx/>
                <a:latin typeface="Lato"/>
              </a:rPr>
              <a:t>Adams, R. M., et al. eLife (2016)</a:t>
            </a:r>
            <a:endParaRPr lang="en-US" sz="1600" b="0" i="1" u="none" strike="noStrike">
              <a:solidFill>
                <a:srgbClr val="127622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25" dur="indefinite" restart="never" nodeType="tmRoot">
          <p:childTnLst>
            <p:seq>
              <p:cTn id="226" dur="indefinite" nodeType="mainSeq">
                <p:childTnLst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831240" y="-24480"/>
            <a:ext cx="778896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Affinity Measurement in High-Throughput, Tite-Seq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/>
          </p:nvPr>
        </p:nvSpPr>
        <p:spPr>
          <a:xfrm>
            <a:off x="725040" y="886320"/>
            <a:ext cx="8304840" cy="106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Repeat at different antigen concentrations to create the full titration curve.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215" name=""/>
          <p:cNvPicPr/>
          <p:nvPr/>
        </p:nvPicPr>
        <p:blipFill>
          <a:blip r:embed="rId1"/>
          <a:stretch/>
        </p:blipFill>
        <p:spPr>
          <a:xfrm>
            <a:off x="785880" y="2143440"/>
            <a:ext cx="5637240" cy="2744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6" name=""/>
          <p:cNvPicPr/>
          <p:nvPr/>
        </p:nvPicPr>
        <p:blipFill>
          <a:blip r:embed="rId2"/>
          <a:stretch/>
        </p:blipFill>
        <p:spPr>
          <a:xfrm>
            <a:off x="6846120" y="1508040"/>
            <a:ext cx="2001240" cy="193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7" name="CustomShape 3"/>
          <p:cNvSpPr/>
          <p:nvPr/>
        </p:nvSpPr>
        <p:spPr>
          <a:xfrm rot="5400000">
            <a:off x="8055360" y="1824840"/>
            <a:ext cx="2142720" cy="68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ctr">
              <a:lnSpc>
                <a:spcPct val="100000"/>
              </a:lnSpc>
            </a:pPr>
            <a:r>
              <a:rPr lang="fr-FR" sz="2200" b="0" u="none" strike="noStrike">
                <a:solidFill>
                  <a:srgbClr val="333333"/>
                </a:solidFill>
                <a:effectLst/>
                <a:uFillTx/>
                <a:latin typeface="Lato"/>
                <a:ea typeface="DejaVu Sans"/>
              </a:rPr>
              <a:t>Versus titration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8" name=""/>
          <p:cNvPicPr/>
          <p:nvPr/>
        </p:nvPicPr>
        <p:blipFill>
          <a:blip r:embed="rId3"/>
          <a:srcRect l="0" t="16905" r="0" b="0"/>
          <a:stretch/>
        </p:blipFill>
        <p:spPr>
          <a:xfrm>
            <a:off x="6908040" y="3337560"/>
            <a:ext cx="1939320" cy="1878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9" name="CustomShape 1"/>
          <p:cNvSpPr/>
          <p:nvPr/>
        </p:nvSpPr>
        <p:spPr>
          <a:xfrm rot="5400000">
            <a:off x="8058240" y="3814200"/>
            <a:ext cx="2382120" cy="83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ctr">
              <a:lnSpc>
                <a:spcPct val="100000"/>
              </a:lnSpc>
            </a:pPr>
            <a:r>
              <a:rPr lang="fr-FR" sz="2200" b="0" u="none" strike="noStrike">
                <a:solidFill>
                  <a:srgbClr val="333333"/>
                </a:solidFill>
                <a:effectLst/>
                <a:uFillTx/>
                <a:latin typeface="Lato"/>
                <a:ea typeface="DejaVu Sans"/>
              </a:rPr>
              <a:t>Versus Bio-Layer interferometry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"/>
          <p:cNvSpPr txBox="1"/>
          <p:nvPr/>
        </p:nvSpPr>
        <p:spPr>
          <a:xfrm>
            <a:off x="6130080" y="5248440"/>
            <a:ext cx="4281840" cy="575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1600" b="0" i="1" u="none" strike="noStrike">
                <a:solidFill>
                  <a:srgbClr val="127622"/>
                </a:solidFill>
                <a:effectLst/>
                <a:uFillTx/>
                <a:latin typeface="Lato"/>
              </a:rPr>
              <a:t>Phillips, A. M. et al, eLife (2023) </a:t>
            </a:r>
            <a:endParaRPr lang="en-US" sz="1600" b="0" i="1" u="none" strike="noStrike">
              <a:solidFill>
                <a:srgbClr val="127622"/>
              </a:solidFill>
              <a:effectLst/>
              <a:uFillTx/>
              <a:latin typeface="Lato"/>
            </a:endParaRPr>
          </a:p>
        </p:txBody>
      </p:sp>
      <p:sp>
        <p:nvSpPr>
          <p:cNvPr id="221" name=""/>
          <p:cNvSpPr txBox="1"/>
          <p:nvPr/>
        </p:nvSpPr>
        <p:spPr>
          <a:xfrm>
            <a:off x="0" y="4894560"/>
            <a:ext cx="4281840" cy="1060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1600" b="0" i="1" u="none" strike="noStrike">
                <a:solidFill>
                  <a:srgbClr val="127622"/>
                </a:solidFill>
                <a:effectLst/>
                <a:uFillTx/>
                <a:latin typeface="Lato"/>
              </a:rPr>
              <a:t>Philips, A. M., Lawrence, K. et al., eLife (2021) </a:t>
            </a:r>
            <a:endParaRPr lang="en-US" sz="1600" b="0" i="1" u="none" strike="noStrike">
              <a:solidFill>
                <a:srgbClr val="127622"/>
              </a:solidFill>
              <a:effectLst/>
              <a:uFillTx/>
              <a:latin typeface="Lato"/>
            </a:endParaRPr>
          </a:p>
          <a:p>
            <a:r>
              <a:rPr lang="en-US" sz="1600" b="0" i="1" u="none" strike="noStrike">
                <a:solidFill>
                  <a:srgbClr val="127622"/>
                </a:solidFill>
                <a:effectLst/>
                <a:uFillTx/>
                <a:latin typeface="Lato"/>
              </a:rPr>
              <a:t>Moulana, A., Dupic, T. et al., Nat. Comm. (2022)</a:t>
            </a:r>
            <a:endParaRPr lang="en-US" sz="1600" b="0" i="1" u="none" strike="noStrike">
              <a:solidFill>
                <a:srgbClr val="127622"/>
              </a:solidFill>
              <a:effectLst/>
              <a:uFillTx/>
              <a:latin typeface="Lato"/>
            </a:endParaRPr>
          </a:p>
          <a:p>
            <a:pPr>
              <a:lnSpc>
                <a:spcPct val="100000"/>
              </a:lnSpc>
            </a:pPr>
            <a:r>
              <a:rPr lang="en-US" sz="1600" b="0" i="1" u="none" strike="noStrike">
                <a:solidFill>
                  <a:srgbClr val="127622"/>
                </a:solidFill>
                <a:effectLst/>
                <a:uFillTx/>
                <a:latin typeface="Lato"/>
              </a:rPr>
              <a:t>Moulana, A., Dupic, T. et al., eLife (2023)...</a:t>
            </a:r>
            <a:endParaRPr lang="en-US" sz="1600" b="0" i="1" u="none" strike="noStrike">
              <a:solidFill>
                <a:srgbClr val="127622"/>
              </a:solidFill>
              <a:effectLst/>
              <a:uFillTx/>
              <a:latin typeface="Lato"/>
            </a:endParaRPr>
          </a:p>
          <a:p>
            <a:r>
              <a:rPr lang="en-US" sz="1600" b="0" i="1" u="none" strike="noStrike">
                <a:solidFill>
                  <a:srgbClr val="127622"/>
                </a:solidFill>
                <a:effectLst/>
                <a:uFillTx/>
                <a:latin typeface="Lato"/>
              </a:rPr>
              <a:t> </a:t>
            </a:r>
            <a:endParaRPr lang="en-US" sz="1600" b="0" i="1" u="none" strike="noStrike">
              <a:solidFill>
                <a:srgbClr val="127622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43" dur="indefinite" restart="never" nodeType="tmRoot">
          <p:childTnLst>
            <p:seq>
              <p:cTn id="244" dur="indefinite" nodeType="mainSeq">
                <p:childTnLst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From one clonal lineage to the repertoire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/>
          </p:nvPr>
        </p:nvSpPr>
        <p:spPr>
          <a:xfrm>
            <a:off x="4081680" y="1307880"/>
            <a:ext cx="5029200" cy="579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Real responses are multi-clonal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/>
          </p:nvPr>
        </p:nvSpPr>
        <p:spPr>
          <a:xfrm>
            <a:off x="3474360" y="2505960"/>
            <a:ext cx="6384240" cy="2418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How many lineages are responding </a:t>
            </a:r>
            <a:br>
              <a:rPr sz="2640"/>
            </a:b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to the antigen(s) ?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What are their properties ?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Can we detect them computationally ?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225" name=""/>
          <p:cNvPicPr/>
          <p:nvPr/>
        </p:nvPicPr>
        <p:blipFill>
          <a:blip r:embed="rId1"/>
          <a:srcRect l="1188" t="0" r="3170" b="0"/>
          <a:stretch/>
        </p:blipFill>
        <p:spPr>
          <a:xfrm rot="16258800">
            <a:off x="267120" y="1636560"/>
            <a:ext cx="3182040" cy="2801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67" dur="indefinite" restart="never" nodeType="tmRoot">
          <p:childTnLst>
            <p:seq>
              <p:cTn id="268" dur="indefinite" nodeType="mainSeq">
                <p:childTnLst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Antibody response during Vaccination 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0" y="933120"/>
            <a:ext cx="9468000" cy="111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Vaccination as a model for studying the repertoire response: known antigens &amp; known timecourse.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pic>
        <p:nvPicPr>
          <p:cNvPr id="228" name=""/>
          <p:cNvPicPr/>
          <p:nvPr/>
        </p:nvPicPr>
        <p:blipFill>
          <a:blip r:embed="rId1"/>
          <a:stretch/>
        </p:blipFill>
        <p:spPr>
          <a:xfrm>
            <a:off x="4648320" y="2214000"/>
            <a:ext cx="5114880" cy="107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9" name=""/>
          <p:cNvPicPr/>
          <p:nvPr/>
        </p:nvPicPr>
        <p:blipFill>
          <a:blip r:embed="rId2"/>
          <a:stretch/>
        </p:blipFill>
        <p:spPr>
          <a:xfrm>
            <a:off x="47880" y="3718080"/>
            <a:ext cx="5114520" cy="1833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0" name=""/>
          <p:cNvPicPr/>
          <p:nvPr/>
        </p:nvPicPr>
        <p:blipFill>
          <a:blip r:embed="rId3"/>
          <a:stretch/>
        </p:blipFill>
        <p:spPr>
          <a:xfrm>
            <a:off x="5357880" y="3847320"/>
            <a:ext cx="4547880" cy="1410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1" name=""/>
          <p:cNvPicPr/>
          <p:nvPr/>
        </p:nvPicPr>
        <p:blipFill>
          <a:blip r:embed="rId4"/>
          <a:stretch/>
        </p:blipFill>
        <p:spPr>
          <a:xfrm>
            <a:off x="48240" y="2241000"/>
            <a:ext cx="4604040" cy="1311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81" dur="indefinite" restart="never" nodeType="tmRoot">
          <p:childTnLst>
            <p:seq>
              <p:cTn id="282" dur="indefinite" nodeType="mainSeq">
                <p:childTnLst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831240" y="-24480"/>
            <a:ext cx="791424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PBMC B-cell response to SARS-CoV-2 vaccination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233" name=""/>
          <p:cNvPicPr/>
          <p:nvPr/>
        </p:nvPicPr>
        <p:blipFill>
          <a:blip r:embed="rId1"/>
          <a:stretch/>
        </p:blipFill>
        <p:spPr>
          <a:xfrm>
            <a:off x="199080" y="911520"/>
            <a:ext cx="5279400" cy="1914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4" name=""/>
          <p:cNvPicPr/>
          <p:nvPr/>
        </p:nvPicPr>
        <p:blipFill>
          <a:blip r:embed="rId2"/>
          <a:stretch/>
        </p:blipFill>
        <p:spPr>
          <a:xfrm>
            <a:off x="130320" y="3414600"/>
            <a:ext cx="3600360" cy="2029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5" name=""/>
          <p:cNvPicPr/>
          <p:nvPr/>
        </p:nvPicPr>
        <p:blipFill>
          <a:blip r:embed="rId3"/>
          <a:stretch/>
        </p:blipFill>
        <p:spPr>
          <a:xfrm>
            <a:off x="3950280" y="3579120"/>
            <a:ext cx="1837080" cy="1604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6" name=""/>
          <p:cNvSpPr txBox="1"/>
          <p:nvPr/>
        </p:nvSpPr>
        <p:spPr>
          <a:xfrm>
            <a:off x="2783160" y="5307480"/>
            <a:ext cx="3459240" cy="575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1600" b="0" i="1" u="none" strike="noStrike">
                <a:solidFill>
                  <a:srgbClr val="127622"/>
                </a:solidFill>
                <a:effectLst/>
                <a:uFillTx/>
                <a:latin typeface="Lato"/>
                <a:ea typeface="Noto Sans CJK SC"/>
              </a:rPr>
              <a:t>Goel, Rishi R. et al. </a:t>
            </a:r>
            <a:r>
              <a:rPr lang="en-US" sz="1600" b="0" i="1" u="none" strike="noStrike">
                <a:solidFill>
                  <a:srgbClr val="127622"/>
                </a:solidFill>
                <a:effectLst/>
                <a:uFillTx/>
                <a:latin typeface="Lato"/>
              </a:rPr>
              <a:t>Science (2021) </a:t>
            </a:r>
            <a:endParaRPr lang="en-US" sz="1600" b="0" i="1" u="none" strike="noStrike">
              <a:solidFill>
                <a:srgbClr val="127622"/>
              </a:solidFill>
              <a:effectLst/>
              <a:uFillTx/>
              <a:latin typeface="Lato"/>
            </a:endParaRPr>
          </a:p>
        </p:txBody>
      </p:sp>
      <p:sp>
        <p:nvSpPr>
          <p:cNvPr id="237" name=""/>
          <p:cNvSpPr txBox="1"/>
          <p:nvPr/>
        </p:nvSpPr>
        <p:spPr>
          <a:xfrm>
            <a:off x="2930400" y="2868840"/>
            <a:ext cx="2869200" cy="333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1600" b="0" i="1" u="none" strike="noStrike">
                <a:solidFill>
                  <a:srgbClr val="127622"/>
                </a:solidFill>
                <a:effectLst/>
                <a:uFillTx/>
                <a:latin typeface="Lato"/>
              </a:rPr>
              <a:t>Turner, J. S. et al. Nature (2021)</a:t>
            </a:r>
            <a:endParaRPr lang="en-US" sz="1600" b="0" i="1" u="none" strike="noStrike">
              <a:solidFill>
                <a:srgbClr val="127622"/>
              </a:solidFill>
              <a:effectLst/>
              <a:uFillTx/>
              <a:latin typeface="Lato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/>
          </p:nvPr>
        </p:nvSpPr>
        <p:spPr>
          <a:xfrm>
            <a:off x="5683680" y="1009800"/>
            <a:ext cx="4211280" cy="4335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Short term (&lt; 6 weeks): Plasmablast and antibody production</a:t>
            </a:r>
            <a:br>
              <a:rPr sz="2640"/>
            </a:b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 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sp>
        <p:nvSpPr>
          <p:cNvPr id="239" name=""/>
          <p:cNvSpPr txBox="1"/>
          <p:nvPr/>
        </p:nvSpPr>
        <p:spPr>
          <a:xfrm>
            <a:off x="6018480" y="3509640"/>
            <a:ext cx="4268520" cy="1297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Long term: </a:t>
            </a:r>
            <a:br>
              <a:rPr sz="2640"/>
            </a:b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Memory B-cells</a:t>
            </a:r>
            <a:br>
              <a:rPr sz="2640"/>
            </a:b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40" name=""/>
          <p:cNvSpPr txBox="1"/>
          <p:nvPr/>
        </p:nvSpPr>
        <p:spPr>
          <a:xfrm>
            <a:off x="6026760" y="4590000"/>
            <a:ext cx="3721680" cy="1125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0.1-1% of the total B-cells are spike+ 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9" dur="indefinite" restart="never" nodeType="tmRoot">
          <p:childTnLst>
            <p:seq>
              <p:cTn id="300" dur="indefinite" nodeType="mainSeq">
                <p:childTnLst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Antibody response during Vaccination 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/>
          </p:nvPr>
        </p:nvSpPr>
        <p:spPr>
          <a:xfrm>
            <a:off x="446400" y="1219680"/>
            <a:ext cx="821196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80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Following the evolution of the BCR repertoire alongside SARS-CoV-2 vaccination.</a:t>
            </a:r>
            <a:endParaRPr lang="en-US" sz="28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endParaRPr lang="en-US" sz="28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endParaRPr lang="en-US" sz="28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endParaRPr lang="en-US" sz="28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sp>
        <p:nvSpPr>
          <p:cNvPr id="243" name=""/>
          <p:cNvSpPr txBox="1"/>
          <p:nvPr/>
        </p:nvSpPr>
        <p:spPr>
          <a:xfrm>
            <a:off x="791280" y="3786840"/>
            <a:ext cx="4781520" cy="517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280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3. Functional characterization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44" name=""/>
          <p:cNvSpPr txBox="1"/>
          <p:nvPr/>
        </p:nvSpPr>
        <p:spPr>
          <a:xfrm>
            <a:off x="791280" y="3131640"/>
            <a:ext cx="3041280" cy="517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280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2. High depth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45" name=""/>
          <p:cNvSpPr txBox="1"/>
          <p:nvPr/>
        </p:nvSpPr>
        <p:spPr>
          <a:xfrm>
            <a:off x="791280" y="2465640"/>
            <a:ext cx="3675240" cy="517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280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1. Long-term response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23" dur="indefinite" restart="never" nodeType="tmRoot">
          <p:childTnLst>
            <p:seq>
              <p:cTn id="324" dur="indefinite" nodeType="mainSeq">
                <p:childTnLst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830880" y="-59760"/>
            <a:ext cx="852228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Samples timeline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/>
          </p:nvPr>
        </p:nvSpPr>
        <p:spPr>
          <a:xfrm>
            <a:off x="-143280" y="4293360"/>
            <a:ext cx="9487800" cy="1280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Longitudinal sampling on 10 individuals. Collaboration with the Yu lab at the Ragon institute, 10</a:t>
            </a:r>
            <a:r>
              <a:rPr lang="en-US" sz="2639" b="0" u="none" strike="noStrike" baseline="33000">
                <a:solidFill>
                  <a:srgbClr val="333333"/>
                </a:solidFill>
                <a:effectLst/>
                <a:uFillTx/>
                <a:latin typeface="Lato"/>
              </a:rPr>
              <a:t>9</a:t>
            </a:r>
            <a:r>
              <a:rPr lang="en-US" sz="2639" b="0" u="none" strike="noStrike" baseline="-8000">
                <a:solidFill>
                  <a:srgbClr val="333333"/>
                </a:solidFill>
                <a:effectLst/>
                <a:uFillTx/>
                <a:latin typeface="Lato"/>
              </a:rPr>
              <a:t> </a:t>
            </a: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B cellls.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pic>
        <p:nvPicPr>
          <p:cNvPr id="248" name=""/>
          <p:cNvPicPr/>
          <p:nvPr/>
        </p:nvPicPr>
        <p:blipFill>
          <a:blip r:embed="rId1"/>
          <a:stretch/>
        </p:blipFill>
        <p:spPr>
          <a:xfrm>
            <a:off x="151560" y="948960"/>
            <a:ext cx="9324720" cy="3071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830880" y="-59760"/>
            <a:ext cx="852228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Sequencing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250" name=""/>
          <p:cNvPicPr/>
          <p:nvPr/>
        </p:nvPicPr>
        <p:blipFill>
          <a:blip r:embed="rId1"/>
          <a:stretch/>
        </p:blipFill>
        <p:spPr>
          <a:xfrm>
            <a:off x="372960" y="1449000"/>
            <a:ext cx="4555080" cy="1167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1" name="PlaceHolder 2"/>
          <p:cNvSpPr>
            <a:spLocks noGrp="1"/>
          </p:cNvSpPr>
          <p:nvPr>
            <p:ph/>
          </p:nvPr>
        </p:nvSpPr>
        <p:spPr>
          <a:xfrm>
            <a:off x="5519160" y="668160"/>
            <a:ext cx="4159080" cy="1830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Deep bulk repertoire sequencing of heavy and light chains, 34 samples × 5 replicates. 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pic>
        <p:nvPicPr>
          <p:cNvPr id="252" name=""/>
          <p:cNvPicPr/>
          <p:nvPr/>
        </p:nvPicPr>
        <p:blipFill>
          <a:blip r:embed="rId2"/>
          <a:stretch/>
        </p:blipFill>
        <p:spPr>
          <a:xfrm>
            <a:off x="348120" y="781200"/>
            <a:ext cx="4912200" cy="2528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3" name=""/>
          <p:cNvPicPr/>
          <p:nvPr/>
        </p:nvPicPr>
        <p:blipFill>
          <a:blip r:embed="rId3"/>
          <a:stretch/>
        </p:blipFill>
        <p:spPr>
          <a:xfrm>
            <a:off x="172800" y="3488400"/>
            <a:ext cx="6073200" cy="2076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4" name="PlaceHolder 3"/>
          <p:cNvSpPr>
            <a:spLocks noGrp="1"/>
          </p:cNvSpPr>
          <p:nvPr>
            <p:ph/>
          </p:nvPr>
        </p:nvSpPr>
        <p:spPr>
          <a:xfrm>
            <a:off x="6346080" y="2801880"/>
            <a:ext cx="3166920" cy="2698920"/>
          </a:xfrm>
          <a:prstGeom prst="rect">
            <a:avLst/>
          </a:prstGeom>
          <a:solidFill>
            <a:srgbClr val="EEEEEE"/>
          </a:solidFill>
          <a:ln w="29160">
            <a:solidFill>
              <a:srgbClr val="111111"/>
            </a:solidFill>
            <a:round/>
          </a:ln>
        </p:spPr>
        <p:txBody>
          <a:bodyPr lIns="8280" tIns="8280" rIns="8280" bIns="828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The stack:</a:t>
            </a:r>
            <a:endParaRPr lang="en-US" sz="18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- MiXCR</a:t>
            </a:r>
            <a:br>
              <a:rPr sz="1800"/>
            </a:b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- Hilary for clonal reconstruction</a:t>
            </a:r>
            <a:br>
              <a:rPr sz="1800"/>
            </a:b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- IGoR for recombination model</a:t>
            </a:r>
            <a:br>
              <a:rPr sz="1800"/>
            </a:b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- Igonometree for tree reconstruction</a:t>
            </a:r>
            <a:endParaRPr lang="en-US" sz="18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7" dur="indefinite" restart="never" nodeType="tmRoot">
          <p:childTnLst>
            <p:seq>
              <p:cTn id="338" dur="indefinite" nodeType="mainSeq">
                <p:childTnLst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831240" y="-24480"/>
            <a:ext cx="778896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The Immune Repertoire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/>
          </p:nvPr>
        </p:nvSpPr>
        <p:spPr>
          <a:xfrm>
            <a:off x="4914720" y="656640"/>
            <a:ext cx="4726080" cy="162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Repertoire change a lot but their statistical property don’t.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pic>
        <p:nvPicPr>
          <p:cNvPr id="257" name=""/>
          <p:cNvPicPr/>
          <p:nvPr/>
        </p:nvPicPr>
        <p:blipFill>
          <a:blip r:embed="rId1"/>
          <a:stretch/>
        </p:blipFill>
        <p:spPr>
          <a:xfrm>
            <a:off x="866880" y="693000"/>
            <a:ext cx="3304800" cy="1575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8" name=""/>
          <p:cNvPicPr/>
          <p:nvPr/>
        </p:nvPicPr>
        <p:blipFill>
          <a:blip r:embed="rId2"/>
          <a:stretch/>
        </p:blipFill>
        <p:spPr>
          <a:xfrm>
            <a:off x="5593680" y="2686680"/>
            <a:ext cx="3485880" cy="2733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9" name=""/>
          <p:cNvPicPr/>
          <p:nvPr/>
        </p:nvPicPr>
        <p:blipFill>
          <a:blip r:embed="rId3"/>
          <a:stretch/>
        </p:blipFill>
        <p:spPr>
          <a:xfrm>
            <a:off x="1036800" y="2499120"/>
            <a:ext cx="3126600" cy="3106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0" name=""/>
          <p:cNvPicPr/>
          <p:nvPr/>
        </p:nvPicPr>
        <p:blipFill>
          <a:blip r:embed="rId4"/>
          <a:stretch/>
        </p:blipFill>
        <p:spPr>
          <a:xfrm>
            <a:off x="1030320" y="2490840"/>
            <a:ext cx="3126600" cy="3106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47" dur="indefinite" restart="never" nodeType="tmRoot">
          <p:childTnLst>
            <p:seq>
              <p:cTn id="348" dur="indefinite" nodeType="mainSeq">
                <p:childTnLst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"/>
          <p:cNvPicPr/>
          <p:nvPr/>
        </p:nvPicPr>
        <p:blipFill>
          <a:blip r:embed="rId1"/>
          <a:stretch/>
        </p:blipFill>
        <p:spPr>
          <a:xfrm>
            <a:off x="4814640" y="854640"/>
            <a:ext cx="5155560" cy="412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Making a library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/>
          </p:nvPr>
        </p:nvSpPr>
        <p:spPr>
          <a:xfrm>
            <a:off x="156240" y="2853720"/>
            <a:ext cx="4721760" cy="95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We focus on the </a:t>
            </a:r>
            <a:r>
              <a:rPr lang="en-US" sz="2640" b="1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10’000 largest clonal lineages</a:t>
            </a: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. 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pic>
        <p:nvPicPr>
          <p:cNvPr id="264" name=""/>
          <p:cNvPicPr/>
          <p:nvPr/>
        </p:nvPicPr>
        <p:blipFill>
          <a:blip r:embed="rId2"/>
          <a:stretch/>
        </p:blipFill>
        <p:spPr>
          <a:xfrm>
            <a:off x="4814640" y="857880"/>
            <a:ext cx="5155560" cy="412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5" name="PlaceHolder 3"/>
          <p:cNvSpPr>
            <a:spLocks noGrp="1"/>
          </p:cNvSpPr>
          <p:nvPr>
            <p:ph/>
          </p:nvPr>
        </p:nvSpPr>
        <p:spPr>
          <a:xfrm>
            <a:off x="410400" y="3901680"/>
            <a:ext cx="4721760" cy="95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00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(still a very small part of the overall repertoire ~ 0.1%)</a:t>
            </a:r>
            <a:endParaRPr lang="en-US" sz="200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/>
          </p:nvPr>
        </p:nvSpPr>
        <p:spPr>
          <a:xfrm>
            <a:off x="198720" y="1477800"/>
            <a:ext cx="5008680" cy="172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BCR frequencies follow “power-law” distribution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61" dur="indefinite" restart="never" nodeType="tmRoot">
          <p:childTnLst>
            <p:seq>
              <p:cTn id="362" dur="indefinite" nodeType="mainSeq">
                <p:childTnLst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939240" y="-24480"/>
            <a:ext cx="778896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Making a library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268" name=""/>
          <p:cNvPicPr/>
          <p:nvPr/>
        </p:nvPicPr>
        <p:blipFill>
          <a:blip r:embed="rId1"/>
          <a:stretch/>
        </p:blipFill>
        <p:spPr>
          <a:xfrm>
            <a:off x="393120" y="2506680"/>
            <a:ext cx="8883000" cy="1969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99720" y="758520"/>
            <a:ext cx="5625000" cy="103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Bulk sequencing limitation: </a:t>
            </a:r>
            <a:r>
              <a:rPr lang="en-US" sz="2640" b="1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no heavy-light pairing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pic>
        <p:nvPicPr>
          <p:cNvPr id="270" name=""/>
          <p:cNvPicPr/>
          <p:nvPr/>
        </p:nvPicPr>
        <p:blipFill>
          <a:blip r:embed="rId2"/>
          <a:stretch/>
        </p:blipFill>
        <p:spPr>
          <a:xfrm rot="16200000">
            <a:off x="8226000" y="1308240"/>
            <a:ext cx="1728000" cy="105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1" name="PlaceHolder 3"/>
          <p:cNvSpPr>
            <a:spLocks noGrp="1"/>
          </p:cNvSpPr>
          <p:nvPr>
            <p:ph/>
          </p:nvPr>
        </p:nvSpPr>
        <p:spPr>
          <a:xfrm>
            <a:off x="6014160" y="740160"/>
            <a:ext cx="3244320" cy="1737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C9211E"/>
                </a:solidFill>
                <a:effectLst/>
                <a:uFillTx/>
                <a:latin typeface="Lato"/>
              </a:rPr>
              <a:t>Focus on the reconstructed naive sequence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sp>
        <p:nvSpPr>
          <p:cNvPr id="272" name=""/>
          <p:cNvSpPr/>
          <p:nvPr/>
        </p:nvSpPr>
        <p:spPr>
          <a:xfrm>
            <a:off x="8525880" y="952560"/>
            <a:ext cx="359640" cy="245880"/>
          </a:xfrm>
          <a:prstGeom prst="rightArrow">
            <a:avLst>
              <a:gd name="adj1" fmla="val 50000"/>
              <a:gd name="adj2" fmla="val 36567"/>
            </a:avLst>
          </a:prstGeom>
          <a:solidFill>
            <a:srgbClr val="C9211E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ctr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</p:txBody>
      </p:sp>
      <p:sp>
        <p:nvSpPr>
          <p:cNvPr id="273" name="PlaceHolder 4"/>
          <p:cNvSpPr>
            <a:spLocks noGrp="1"/>
          </p:cNvSpPr>
          <p:nvPr>
            <p:ph/>
          </p:nvPr>
        </p:nvSpPr>
        <p:spPr>
          <a:xfrm>
            <a:off x="65160" y="1886040"/>
            <a:ext cx="5625000" cy="103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00000"/>
              </a:lnSpc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⇒ Combinatorial approach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73" dur="indefinite" restart="never" nodeType="tmRoot">
          <p:childTnLst>
            <p:seq>
              <p:cTn id="374" dur="indefinite" nodeType="mainSeq">
                <p:childTnLst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Functional characterization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275" name=""/>
          <p:cNvPicPr/>
          <p:nvPr/>
        </p:nvPicPr>
        <p:blipFill>
          <a:blip r:embed="rId1"/>
          <a:stretch/>
        </p:blipFill>
        <p:spPr>
          <a:xfrm>
            <a:off x="951480" y="1191960"/>
            <a:ext cx="7868880" cy="3913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869400" y="-53280"/>
            <a:ext cx="778896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Binders 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277" name=""/>
          <p:cNvPicPr/>
          <p:nvPr/>
        </p:nvPicPr>
        <p:blipFill>
          <a:blip r:embed="rId1"/>
          <a:stretch/>
        </p:blipFill>
        <p:spPr>
          <a:xfrm>
            <a:off x="6524640" y="2593080"/>
            <a:ext cx="3200040" cy="182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8" name=""/>
          <p:cNvPicPr/>
          <p:nvPr/>
        </p:nvPicPr>
        <p:blipFill>
          <a:blip r:embed="rId2"/>
          <a:stretch/>
        </p:blipFill>
        <p:spPr>
          <a:xfrm>
            <a:off x="6447960" y="771840"/>
            <a:ext cx="3200040" cy="182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9" name=""/>
          <p:cNvPicPr/>
          <p:nvPr/>
        </p:nvPicPr>
        <p:blipFill>
          <a:blip r:embed="rId3"/>
          <a:stretch/>
        </p:blipFill>
        <p:spPr>
          <a:xfrm>
            <a:off x="2238480" y="729360"/>
            <a:ext cx="3200040" cy="182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0" name=""/>
          <p:cNvPicPr/>
          <p:nvPr/>
        </p:nvPicPr>
        <p:blipFill>
          <a:blip r:embed="rId4"/>
          <a:stretch/>
        </p:blipFill>
        <p:spPr>
          <a:xfrm>
            <a:off x="2676600" y="3474000"/>
            <a:ext cx="3447000" cy="229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1" name=""/>
          <p:cNvPicPr/>
          <p:nvPr/>
        </p:nvPicPr>
        <p:blipFill>
          <a:blip r:embed="rId5"/>
          <a:stretch/>
        </p:blipFill>
        <p:spPr>
          <a:xfrm>
            <a:off x="438120" y="869400"/>
            <a:ext cx="1828800" cy="153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2" name="PlaceHolder 2"/>
          <p:cNvSpPr>
            <a:spLocks noGrp="1"/>
          </p:cNvSpPr>
          <p:nvPr>
            <p:ph/>
          </p:nvPr>
        </p:nvSpPr>
        <p:spPr>
          <a:xfrm>
            <a:off x="0" y="2477880"/>
            <a:ext cx="5781960" cy="172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Tite-Seq allow us to differentiate cleanly binders from non-binders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/>
          </p:nvPr>
        </p:nvSpPr>
        <p:spPr>
          <a:xfrm>
            <a:off x="0" y="4300560"/>
            <a:ext cx="2667240" cy="172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Measured K</a:t>
            </a:r>
            <a:r>
              <a:rPr lang="en-US" sz="2639" b="0" u="none" strike="noStrike" baseline="-8000">
                <a:solidFill>
                  <a:srgbClr val="333333"/>
                </a:solidFill>
                <a:effectLst/>
                <a:uFillTx/>
                <a:latin typeface="Lato"/>
              </a:rPr>
              <a:t>D: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sp>
        <p:nvSpPr>
          <p:cNvPr id="284" name="PlaceHolder 4"/>
          <p:cNvSpPr>
            <a:spLocks noGrp="1"/>
          </p:cNvSpPr>
          <p:nvPr>
            <p:ph/>
          </p:nvPr>
        </p:nvSpPr>
        <p:spPr>
          <a:xfrm>
            <a:off x="6797160" y="4373280"/>
            <a:ext cx="2790360" cy="91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2% of the heavy repertoire binds !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1" dur="indefinite" restart="never" nodeType="tmRoot">
          <p:childTnLst>
            <p:seq>
              <p:cTn id="392" dur="indefinite" nodeType="mainSeq">
                <p:childTnLst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888480" y="-31680"/>
            <a:ext cx="778896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A diverse response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/>
          </p:nvPr>
        </p:nvSpPr>
        <p:spPr>
          <a:xfrm>
            <a:off x="5568120" y="1016640"/>
            <a:ext cx="403020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Binder lineages come from all V-genes (that we tested) and have diverse CDR3 lengths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pic>
        <p:nvPicPr>
          <p:cNvPr id="287" name=""/>
          <p:cNvPicPr/>
          <p:nvPr/>
        </p:nvPicPr>
        <p:blipFill>
          <a:blip r:embed="rId1"/>
          <a:stretch/>
        </p:blipFill>
        <p:spPr>
          <a:xfrm>
            <a:off x="0" y="1522440"/>
            <a:ext cx="5689080" cy="3208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8" name=""/>
          <p:cNvPicPr/>
          <p:nvPr/>
        </p:nvPicPr>
        <p:blipFill>
          <a:blip r:embed="rId2"/>
          <a:stretch/>
        </p:blipFill>
        <p:spPr>
          <a:xfrm>
            <a:off x="5706000" y="3188880"/>
            <a:ext cx="3704760" cy="2179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07" dur="indefinite" restart="never" nodeType="tmRoot">
          <p:childTnLst>
            <p:seq>
              <p:cTn id="408" dur="indefinite" nodeType="mainSeq">
                <p:childTnLst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878760" y="-52920"/>
            <a:ext cx="831276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Properties of the “binding” lineages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290" name=""/>
          <p:cNvPicPr/>
          <p:nvPr/>
        </p:nvPicPr>
        <p:blipFill>
          <a:blip r:embed="rId1"/>
          <a:stretch/>
        </p:blipFill>
        <p:spPr>
          <a:xfrm>
            <a:off x="6703200" y="2344320"/>
            <a:ext cx="2269440" cy="3070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1" name="Google Shape;232;p 1"/>
          <p:cNvPicPr/>
          <p:nvPr/>
        </p:nvPicPr>
        <p:blipFill>
          <a:blip r:embed="rId2"/>
          <a:stretch/>
        </p:blipFill>
        <p:spPr>
          <a:xfrm>
            <a:off x="1708920" y="4134600"/>
            <a:ext cx="3422520" cy="1200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2" name="PlaceHolder 2"/>
          <p:cNvSpPr>
            <a:spLocks noGrp="1"/>
          </p:cNvSpPr>
          <p:nvPr>
            <p:ph/>
          </p:nvPr>
        </p:nvSpPr>
        <p:spPr>
          <a:xfrm>
            <a:off x="211320" y="3110760"/>
            <a:ext cx="6063120" cy="192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Binder lineages are more likely to be “public” among vaccinated individuals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pic>
        <p:nvPicPr>
          <p:cNvPr id="293" name=""/>
          <p:cNvPicPr/>
          <p:nvPr/>
        </p:nvPicPr>
        <p:blipFill>
          <a:blip r:embed="rId3"/>
          <a:stretch/>
        </p:blipFill>
        <p:spPr>
          <a:xfrm>
            <a:off x="1069560" y="763200"/>
            <a:ext cx="2205000" cy="2189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4" name="PlaceHolder 3"/>
          <p:cNvSpPr>
            <a:spLocks noGrp="1"/>
          </p:cNvSpPr>
          <p:nvPr>
            <p:ph/>
          </p:nvPr>
        </p:nvSpPr>
        <p:spPr>
          <a:xfrm>
            <a:off x="3926160" y="1313280"/>
            <a:ext cx="6063120" cy="192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Binder lineages are larger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15" dur="indefinite" restart="never" nodeType="tmRoot">
          <p:childTnLst>
            <p:seq>
              <p:cTn id="416" dur="indefinite" nodeType="mainSeq">
                <p:childTnLst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939240" y="-60480"/>
            <a:ext cx="778896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Properties of the “binding” lineages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296" name=""/>
          <p:cNvPicPr/>
          <p:nvPr/>
        </p:nvPicPr>
        <p:blipFill>
          <a:blip r:embed="rId1"/>
          <a:stretch/>
        </p:blipFill>
        <p:spPr>
          <a:xfrm>
            <a:off x="677160" y="2005560"/>
            <a:ext cx="4152960" cy="346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83880" y="968040"/>
            <a:ext cx="54496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Lineage with binding germlines are more reactive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pic>
        <p:nvPicPr>
          <p:cNvPr id="298" name=""/>
          <p:cNvPicPr/>
          <p:nvPr/>
        </p:nvPicPr>
        <p:blipFill>
          <a:blip r:embed="rId2"/>
          <a:stretch/>
        </p:blipFill>
        <p:spPr>
          <a:xfrm>
            <a:off x="5570280" y="1035720"/>
            <a:ext cx="3936240" cy="3002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9" name="PlaceHolder 3"/>
          <p:cNvSpPr>
            <a:spLocks noGrp="1"/>
          </p:cNvSpPr>
          <p:nvPr>
            <p:ph/>
          </p:nvPr>
        </p:nvSpPr>
        <p:spPr>
          <a:xfrm>
            <a:off x="5422680" y="4269600"/>
            <a:ext cx="4437000" cy="94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ctr">
              <a:lnSpc>
                <a:spcPct val="100000"/>
              </a:lnSpc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Binder lineages are more often class-switched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25" dur="indefinite" restart="never" nodeType="tmRoot">
          <p:childTnLst>
            <p:seq>
              <p:cTn id="426" dur="indefinite" nodeType="mainSeq">
                <p:childTnLst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939240" y="-60480"/>
            <a:ext cx="778896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Binder lineages evolve differently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301" name=""/>
          <p:cNvPicPr/>
          <p:nvPr/>
        </p:nvPicPr>
        <p:blipFill>
          <a:blip r:embed="rId1"/>
          <a:stretch/>
        </p:blipFill>
        <p:spPr>
          <a:xfrm>
            <a:off x="433440" y="1871280"/>
            <a:ext cx="6381720" cy="3524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2" name=""/>
          <p:cNvPicPr/>
          <p:nvPr/>
        </p:nvPicPr>
        <p:blipFill>
          <a:blip r:embed="rId2"/>
          <a:stretch/>
        </p:blipFill>
        <p:spPr>
          <a:xfrm>
            <a:off x="7115400" y="2189880"/>
            <a:ext cx="2742840" cy="91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3" name=""/>
          <p:cNvPicPr/>
          <p:nvPr/>
        </p:nvPicPr>
        <p:blipFill>
          <a:blip r:embed="rId3"/>
          <a:stretch/>
        </p:blipFill>
        <p:spPr>
          <a:xfrm>
            <a:off x="7095960" y="3103200"/>
            <a:ext cx="2742840" cy="182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4" name=""/>
          <p:cNvPicPr/>
          <p:nvPr/>
        </p:nvPicPr>
        <p:blipFill>
          <a:blip r:embed="rId4"/>
          <a:stretch/>
        </p:blipFill>
        <p:spPr>
          <a:xfrm>
            <a:off x="7019640" y="1275480"/>
            <a:ext cx="2742840" cy="91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5" name=""/>
          <p:cNvPicPr/>
          <p:nvPr/>
        </p:nvPicPr>
        <p:blipFill>
          <a:blip r:embed="rId5"/>
          <a:stretch/>
        </p:blipFill>
        <p:spPr>
          <a:xfrm>
            <a:off x="44280" y="1438560"/>
            <a:ext cx="6868080" cy="3885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6" name=""/>
          <p:cNvPicPr/>
          <p:nvPr/>
        </p:nvPicPr>
        <p:blipFill>
          <a:blip r:embed="rId6"/>
          <a:stretch/>
        </p:blipFill>
        <p:spPr>
          <a:xfrm>
            <a:off x="4628160" y="775080"/>
            <a:ext cx="1801440" cy="210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7" name="PlaceHolder 2"/>
          <p:cNvSpPr>
            <a:spLocks noGrp="1"/>
          </p:cNvSpPr>
          <p:nvPr>
            <p:ph/>
          </p:nvPr>
        </p:nvSpPr>
        <p:spPr>
          <a:xfrm>
            <a:off x="762840" y="821880"/>
            <a:ext cx="4030200" cy="6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Evolutionary metrics differ between binders and non-binders</a:t>
            </a:r>
            <a:endParaRPr lang="en-US" sz="264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/>
          </p:nvPr>
        </p:nvSpPr>
        <p:spPr>
          <a:xfrm>
            <a:off x="4830120" y="5059080"/>
            <a:ext cx="4030200" cy="6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1970" b="0" u="none" strike="noStrike">
                <a:solidFill>
                  <a:srgbClr val="333333"/>
                </a:solidFill>
                <a:effectLst/>
                <a:uFillTx/>
                <a:latin typeface="Lato"/>
              </a:rPr>
              <a:t>By contrast, no differences between isotypes</a:t>
            </a:r>
            <a:endParaRPr lang="en-US" sz="1970" b="0" u="none" strike="noStrike">
              <a:solidFill>
                <a:srgbClr val="333333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33" dur="indefinite" restart="never" nodeType="tmRoot">
          <p:childTnLst>
            <p:seq>
              <p:cTn id="434" dur="indefinite" nodeType="mainSeq">
                <p:childTnLst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9" fill="hold">
                      <p:stCondLst>
                        <p:cond delay="indefinite"/>
                      </p:stCondLst>
                      <p:childTnLst>
                        <p:par>
                          <p:cTn id="450" fill="hold">
                            <p:stCondLst>
                              <p:cond delay="0"/>
                            </p:stCondLst>
                            <p:childTnLst>
                              <p:par>
                                <p:cTn id="45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Structural properties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527760" y="1032120"/>
            <a:ext cx="854964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The light chain is crucial for specificity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311" name=""/>
          <p:cNvPicPr/>
          <p:nvPr/>
        </p:nvPicPr>
        <p:blipFill>
          <a:blip r:embed="rId1"/>
          <a:stretch/>
        </p:blipFill>
        <p:spPr>
          <a:xfrm>
            <a:off x="266760" y="2066760"/>
            <a:ext cx="4096080" cy="3171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2" name=""/>
          <p:cNvPicPr/>
          <p:nvPr/>
        </p:nvPicPr>
        <p:blipFill>
          <a:blip r:embed="rId2"/>
          <a:stretch/>
        </p:blipFill>
        <p:spPr>
          <a:xfrm>
            <a:off x="5188680" y="2086200"/>
            <a:ext cx="4203000" cy="3309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THANKS !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314" name="Google Shape;280;p39"/>
          <p:cNvPicPr/>
          <p:nvPr/>
        </p:nvPicPr>
        <p:blipFill>
          <a:blip r:embed="rId1"/>
          <a:srcRect l="0" t="75318" r="0" b="0"/>
          <a:stretch/>
        </p:blipFill>
        <p:spPr>
          <a:xfrm>
            <a:off x="2733480" y="3022560"/>
            <a:ext cx="870120" cy="859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5" name="Google Shape;281;p 1"/>
          <p:cNvPicPr/>
          <p:nvPr/>
        </p:nvPicPr>
        <p:blipFill>
          <a:blip r:embed="rId2"/>
          <a:stretch/>
        </p:blipFill>
        <p:spPr>
          <a:xfrm>
            <a:off x="5293800" y="2913120"/>
            <a:ext cx="860760" cy="200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6" name="Google Shape;282;p 1"/>
          <p:cNvPicPr/>
          <p:nvPr/>
        </p:nvPicPr>
        <p:blipFill>
          <a:blip r:embed="rId3"/>
          <a:stretch/>
        </p:blipFill>
        <p:spPr>
          <a:xfrm>
            <a:off x="4413240" y="1260360"/>
            <a:ext cx="870480" cy="1649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7" name="Google Shape;283;p 1"/>
          <p:cNvPicPr/>
          <p:nvPr/>
        </p:nvPicPr>
        <p:blipFill>
          <a:blip r:embed="rId4"/>
          <a:stretch/>
        </p:blipFill>
        <p:spPr>
          <a:xfrm>
            <a:off x="4413240" y="2916360"/>
            <a:ext cx="870480" cy="944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8" name="Google Shape;284;p 1"/>
          <p:cNvPicPr/>
          <p:nvPr/>
        </p:nvPicPr>
        <p:blipFill>
          <a:blip r:embed="rId5"/>
          <a:stretch/>
        </p:blipFill>
        <p:spPr>
          <a:xfrm>
            <a:off x="4459320" y="3849120"/>
            <a:ext cx="792720" cy="81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9" name="Google Shape;285;p 1"/>
          <p:cNvPicPr/>
          <p:nvPr/>
        </p:nvPicPr>
        <p:blipFill>
          <a:blip r:embed="rId6"/>
          <a:stretch/>
        </p:blipFill>
        <p:spPr>
          <a:xfrm>
            <a:off x="2780640" y="3872880"/>
            <a:ext cx="792720" cy="739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0" name="Google Shape;286;p 2"/>
          <p:cNvSpPr/>
          <p:nvPr/>
        </p:nvSpPr>
        <p:spPr>
          <a:xfrm>
            <a:off x="325440" y="1268640"/>
            <a:ext cx="2275920" cy="369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rmAutofit fontScale="77500" lnSpcReduction="19999"/>
          </a:bodyPr>
          <a:p>
            <a:pPr>
              <a:lnSpc>
                <a:spcPct val="115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Tatiana Ruiz-Bedoya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Giulio Isacchini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Angela Phillips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Zach Montague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Natanael Spisak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Katherine Lawrence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Michael Desai</a:t>
            </a:r>
            <a:br>
              <a:rPr sz="2200"/>
            </a:br>
            <a:r>
              <a:rPr lang="en" sz="2200" b="1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Alexandra Poret</a:t>
            </a:r>
            <a:br>
              <a:rPr sz="2200"/>
            </a:br>
            <a:r>
              <a:rPr lang="en" sz="2200" b="1" u="none" strike="noStrike">
                <a:solidFill>
                  <a:srgbClr val="C9211E"/>
                </a:solidFill>
                <a:effectLst/>
                <a:uFillTx/>
                <a:latin typeface="Arial"/>
                <a:ea typeface="Arial"/>
              </a:rPr>
              <a:t>Alief Moulana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Thierry Mora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Daniel Newton</a:t>
            </a:r>
            <a:br>
              <a:rPr sz="2200"/>
            </a:br>
            <a:r>
              <a:rPr lang="en" sz="2200" b="1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Joao Ascensao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Berk Alpay</a:t>
            </a:r>
            <a:br>
              <a:rPr sz="2200"/>
            </a:br>
            <a:r>
              <a:rPr lang="en" sz="220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Aleksandra Walczak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321" name="Google Shape;287;p 3"/>
          <p:cNvPicPr/>
          <p:nvPr/>
        </p:nvPicPr>
        <p:blipFill>
          <a:blip r:embed="rId7"/>
          <a:stretch/>
        </p:blipFill>
        <p:spPr>
          <a:xfrm>
            <a:off x="5459760" y="1382760"/>
            <a:ext cx="599760" cy="545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2" name="Google Shape;288;p 3"/>
          <p:cNvPicPr/>
          <p:nvPr/>
        </p:nvPicPr>
        <p:blipFill>
          <a:blip r:embed="rId8"/>
          <a:stretch/>
        </p:blipFill>
        <p:spPr>
          <a:xfrm>
            <a:off x="5459760" y="2081880"/>
            <a:ext cx="599760" cy="561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3" name=""/>
          <p:cNvPicPr/>
          <p:nvPr/>
        </p:nvPicPr>
        <p:blipFill>
          <a:blip r:embed="rId9"/>
          <a:stretch/>
        </p:blipFill>
        <p:spPr>
          <a:xfrm>
            <a:off x="3597480" y="1287720"/>
            <a:ext cx="848520" cy="757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4" name=""/>
          <p:cNvPicPr/>
          <p:nvPr/>
        </p:nvPicPr>
        <p:blipFill>
          <a:blip r:embed="rId10"/>
          <a:stretch/>
        </p:blipFill>
        <p:spPr>
          <a:xfrm>
            <a:off x="3633480" y="2091600"/>
            <a:ext cx="786600" cy="735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5" name=""/>
          <p:cNvPicPr/>
          <p:nvPr/>
        </p:nvPicPr>
        <p:blipFill>
          <a:blip r:embed="rId11"/>
          <a:stretch/>
        </p:blipFill>
        <p:spPr>
          <a:xfrm>
            <a:off x="3679200" y="2979360"/>
            <a:ext cx="772920" cy="81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6" name=""/>
          <p:cNvPicPr/>
          <p:nvPr/>
        </p:nvPicPr>
        <p:blipFill>
          <a:blip r:embed="rId12"/>
          <a:srcRect l="9704" t="0" r="9289" b="0"/>
          <a:stretch/>
        </p:blipFill>
        <p:spPr>
          <a:xfrm>
            <a:off x="3696480" y="3850200"/>
            <a:ext cx="717480" cy="828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7" name=""/>
          <p:cNvPicPr/>
          <p:nvPr/>
        </p:nvPicPr>
        <p:blipFill>
          <a:blip r:embed="rId13"/>
          <a:stretch/>
        </p:blipFill>
        <p:spPr>
          <a:xfrm>
            <a:off x="2729880" y="1303200"/>
            <a:ext cx="803160" cy="751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8" name=""/>
          <p:cNvPicPr/>
          <p:nvPr/>
        </p:nvPicPr>
        <p:blipFill>
          <a:blip r:embed="rId14"/>
          <a:srcRect l="15414" t="11472" r="38255" b="14589"/>
          <a:stretch/>
        </p:blipFill>
        <p:spPr>
          <a:xfrm>
            <a:off x="2781720" y="2104560"/>
            <a:ext cx="768240" cy="766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9" name="PlaceHolder 2"/>
          <p:cNvSpPr>
            <a:spLocks noGrp="1"/>
          </p:cNvSpPr>
          <p:nvPr>
            <p:ph/>
          </p:nvPr>
        </p:nvSpPr>
        <p:spPr>
          <a:xfrm>
            <a:off x="6691680" y="4474440"/>
            <a:ext cx="3297600" cy="535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i="1" u="none" strike="noStrike">
                <a:solidFill>
                  <a:srgbClr val="2A6099"/>
                </a:solidFill>
                <a:effectLst/>
                <a:uFillTx/>
                <a:latin typeface="Lato"/>
              </a:rPr>
              <a:t>dupic@ciml.univ-mrs.fr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330" name=""/>
          <p:cNvPicPr/>
          <p:nvPr/>
        </p:nvPicPr>
        <p:blipFill>
          <a:blip r:embed="rId15"/>
          <a:stretch/>
        </p:blipFill>
        <p:spPr>
          <a:xfrm>
            <a:off x="6655320" y="925200"/>
            <a:ext cx="3191040" cy="319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1" name="PlaceHolder 3"/>
          <p:cNvSpPr>
            <a:spLocks noGrp="1"/>
          </p:cNvSpPr>
          <p:nvPr>
            <p:ph/>
          </p:nvPr>
        </p:nvSpPr>
        <p:spPr>
          <a:xfrm>
            <a:off x="7169040" y="4831920"/>
            <a:ext cx="3297600" cy="535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300" b="0" i="1" u="none" strike="noStrike">
                <a:solidFill>
                  <a:srgbClr val="2A6099"/>
                </a:solidFill>
                <a:effectLst/>
                <a:uFillTx/>
                <a:latin typeface="Lato"/>
              </a:rPr>
              <a:t>www.thopic.eu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32" name="PlaceHolder 4"/>
          <p:cNvSpPr>
            <a:spLocks noGrp="1"/>
          </p:cNvSpPr>
          <p:nvPr>
            <p:ph/>
          </p:nvPr>
        </p:nvSpPr>
        <p:spPr>
          <a:xfrm>
            <a:off x="7031880" y="790560"/>
            <a:ext cx="3782880" cy="163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TD Lab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33" name="Google Shape;286;p 3"/>
          <p:cNvSpPr/>
          <p:nvPr/>
        </p:nvSpPr>
        <p:spPr>
          <a:xfrm>
            <a:off x="6707160" y="1325880"/>
            <a:ext cx="2275920" cy="72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rmAutofit lnSpcReduction="9999"/>
          </a:bodyPr>
          <a:p>
            <a:pPr>
              <a:lnSpc>
                <a:spcPct val="115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en" sz="164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Virginie Chatain</a:t>
            </a:r>
            <a:br>
              <a:rPr sz="1640"/>
            </a:br>
            <a:r>
              <a:rPr lang="en" sz="1640" b="0" u="none" strike="noStrike">
                <a:solidFill>
                  <a:srgbClr val="595959"/>
                </a:solidFill>
                <a:effectLst/>
                <a:uFillTx/>
                <a:latin typeface="Arial"/>
                <a:ea typeface="Arial"/>
              </a:rPr>
              <a:t>Charlotte Réocreux</a:t>
            </a:r>
            <a:endParaRPr lang="en-US" sz="1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Structural properties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335" name=""/>
          <p:cNvPicPr/>
          <p:nvPr/>
        </p:nvPicPr>
        <p:blipFill>
          <a:blip r:embed="rId1"/>
          <a:stretch/>
        </p:blipFill>
        <p:spPr>
          <a:xfrm>
            <a:off x="276480" y="783000"/>
            <a:ext cx="4751280" cy="475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6" name="PlaceHolder 2"/>
          <p:cNvSpPr>
            <a:spLocks noGrp="1"/>
          </p:cNvSpPr>
          <p:nvPr>
            <p:ph/>
          </p:nvPr>
        </p:nvSpPr>
        <p:spPr>
          <a:xfrm>
            <a:off x="5608440" y="1659240"/>
            <a:ext cx="3782880" cy="163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Alphafold is not doing very well here but is showing promise.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/>
          </p:nvPr>
        </p:nvSpPr>
        <p:spPr>
          <a:xfrm>
            <a:off x="5075640" y="3956760"/>
            <a:ext cx="3782880" cy="163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000" b="0" i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UMAP based on Alphafold internal representation. Circled sequences are potential predicted binders.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747000" y="-31320"/>
            <a:ext cx="7254360" cy="7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/>
          </p:nvPr>
        </p:nvSpPr>
        <p:spPr>
          <a:xfrm>
            <a:off x="415440" y="1308240"/>
            <a:ext cx="9163800" cy="332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lnSpc>
                <a:spcPct val="115000"/>
              </a:lnSpc>
              <a:spcBef>
                <a:spcPts val="1168"/>
              </a:spcBef>
              <a:buNone/>
            </a:pP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340" name="Picture 5" descr="Calanque de Sugiton, Fashion Victim, Saved by Quotas"/>
          <p:cNvPicPr/>
          <p:nvPr/>
        </p:nvPicPr>
        <p:blipFill>
          <a:blip r:embed="rId1"/>
          <a:srcRect l="0" t="-85" r="0" b="15646"/>
          <a:stretch/>
        </p:blipFill>
        <p:spPr>
          <a:xfrm>
            <a:off x="-1440" y="-7920"/>
            <a:ext cx="10090800" cy="5677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1" name="PlaceHolder 3"/>
          <p:cNvSpPr>
            <a:spLocks noGrp="1"/>
          </p:cNvSpPr>
          <p:nvPr>
            <p:ph type="title"/>
          </p:nvPr>
        </p:nvSpPr>
        <p:spPr>
          <a:xfrm>
            <a:off x="5381280" y="78840"/>
            <a:ext cx="4385880" cy="1278720"/>
          </a:xfrm>
          <a:prstGeom prst="rect">
            <a:avLst/>
          </a:prstGeom>
          <a:solidFill>
            <a:schemeClr val="lt1">
              <a:lumMod val="75000"/>
              <a:lumOff val="25000"/>
              <a:alpha val="54000"/>
            </a:schemeClr>
          </a:solidFill>
          <a:ln w="0">
            <a:solidFill>
              <a:schemeClr val="dk1">
                <a:lumMod val="85000"/>
              </a:schemeClr>
            </a:solidFill>
          </a:ln>
        </p:spPr>
        <p:txBody>
          <a:bodyPr lIns="91440" tIns="45720" rIns="91440" bIns="45720" anchor="ctr">
            <a:normAutofit/>
          </a:bodyPr>
          <a:p>
            <a:pPr indent="0" algn="ctr" defTabSz="342720">
              <a:lnSpc>
                <a:spcPct val="90000"/>
              </a:lnSpc>
              <a:buNone/>
            </a:pPr>
            <a:r>
              <a:rPr lang="it-IT" sz="2320" b="1" u="none" strike="noStrike"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Calibri"/>
              </a:rPr>
              <a:t>We are recruiting up to two new team leaders.  </a:t>
            </a:r>
            <a:endParaRPr lang="en-US" sz="2320" b="1" u="none" strike="noStrike">
              <a:solidFill>
                <a:srgbClr val="FFFFFF"/>
              </a:solidFill>
              <a:effectLst/>
              <a:uFillTx/>
              <a:latin typeface="Lato"/>
            </a:endParaRPr>
          </a:p>
        </p:txBody>
      </p:sp>
      <p:sp>
        <p:nvSpPr>
          <p:cNvPr id="342" name="Content Placeholder 1"/>
          <p:cNvSpPr txBox="1"/>
          <p:nvPr/>
        </p:nvSpPr>
        <p:spPr>
          <a:xfrm>
            <a:off x="-1440" y="1317960"/>
            <a:ext cx="9081720" cy="37450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43" name="Content Placeholder 4"/>
          <p:cNvSpPr/>
          <p:nvPr/>
        </p:nvSpPr>
        <p:spPr>
          <a:xfrm>
            <a:off x="5381640" y="1443600"/>
            <a:ext cx="4385880" cy="4139640"/>
          </a:xfrm>
          <a:prstGeom prst="rect">
            <a:avLst/>
          </a:prstGeom>
          <a:solidFill>
            <a:schemeClr val="lt1">
              <a:lumMod val="75000"/>
              <a:lumOff val="25000"/>
              <a:alpha val="69000"/>
            </a:schemeClr>
          </a:solidFill>
          <a:ln w="0">
            <a:solidFill>
              <a:schemeClr val="dk1">
                <a:lumMod val="8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68760" tIns="34200" rIns="68760" bIns="34200" anchor="t">
            <a:normAutofit/>
          </a:bodyPr>
          <a:p>
            <a:pPr defTabSz="457200">
              <a:lnSpc>
                <a:spcPct val="100000"/>
              </a:lnSpc>
              <a:spcBef>
                <a:spcPts val="269"/>
              </a:spcBef>
              <a:tabLst>
                <a:tab pos="0" algn="l"/>
              </a:tabLst>
            </a:pPr>
            <a:r>
              <a:rPr lang="en-GB" sz="1350" b="1" u="none" strike="noStrike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FillTx/>
                <a:latin typeface="Calibri"/>
              </a:rPr>
              <a:t>Advancing Immunology Together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  <a:p>
            <a:pPr defTabSz="457200">
              <a:lnSpc>
                <a:spcPct val="100000"/>
              </a:lnSpc>
              <a:spcBef>
                <a:spcPts val="269"/>
              </a:spcBef>
              <a:tabLst>
                <a:tab pos="0" algn="l"/>
              </a:tabLst>
            </a:pPr>
            <a:r>
              <a:rPr lang="en-GB" sz="1350" b="0" u="none" strike="noStrike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FillTx/>
                <a:latin typeface="Calibri"/>
              </a:rPr>
              <a:t>200 scientists • 16 research teams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  <a:p>
            <a:pPr defTabSz="457200">
              <a:lnSpc>
                <a:spcPct val="100000"/>
              </a:lnSpc>
              <a:spcBef>
                <a:spcPts val="269"/>
              </a:spcBef>
              <a:tabLst>
                <a:tab pos="0" algn="l"/>
              </a:tabLst>
            </a:pPr>
            <a:endParaRPr lang="en-US" sz="135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  <a:p>
            <a:pPr defTabSz="457200">
              <a:lnSpc>
                <a:spcPct val="100000"/>
              </a:lnSpc>
              <a:spcBef>
                <a:spcPts val="269"/>
              </a:spcBef>
              <a:tabLst>
                <a:tab pos="0" algn="l"/>
              </a:tabLst>
            </a:pPr>
            <a:r>
              <a:rPr lang="en-GB" sz="1350" b="1" u="none" strike="noStrike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FillTx/>
                <a:latin typeface="Calibri"/>
              </a:rPr>
              <a:t>State‑of‑the‑art facilities: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  <a:p>
            <a:pPr defTabSz="457200">
              <a:lnSpc>
                <a:spcPct val="100000"/>
              </a:lnSpc>
              <a:spcBef>
                <a:spcPts val="269"/>
              </a:spcBef>
              <a:tabLst>
                <a:tab pos="0" algn="l"/>
              </a:tabLst>
            </a:pPr>
            <a:r>
              <a:rPr lang="en-GB" sz="1350" b="0" u="none" strike="noStrike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FillTx/>
                <a:latin typeface="Calibri"/>
              </a:rPr>
              <a:t>Flow cytometry • Imaging • Genomics • Histology • Computational biology • CRISPR screening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  <a:p>
            <a:pPr defTabSz="457200">
              <a:lnSpc>
                <a:spcPct val="100000"/>
              </a:lnSpc>
              <a:spcBef>
                <a:spcPts val="269"/>
              </a:spcBef>
              <a:tabLst>
                <a:tab pos="0" algn="l"/>
              </a:tabLst>
            </a:pPr>
            <a:endParaRPr lang="en-US" sz="135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  <a:p>
            <a:pPr defTabSz="457200">
              <a:lnSpc>
                <a:spcPct val="100000"/>
              </a:lnSpc>
              <a:spcBef>
                <a:spcPts val="269"/>
              </a:spcBef>
              <a:tabLst>
                <a:tab pos="0" algn="l"/>
              </a:tabLst>
            </a:pPr>
            <a:r>
              <a:rPr lang="en-GB" sz="1350" b="1" u="none" strike="noStrike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FillTx/>
                <a:latin typeface="Calibri"/>
              </a:rPr>
              <a:t>Start‑up package: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  <a:p>
            <a:pPr defTabSz="457200">
              <a:lnSpc>
                <a:spcPct val="100000"/>
              </a:lnSpc>
              <a:spcBef>
                <a:spcPts val="269"/>
              </a:spcBef>
              <a:tabLst>
                <a:tab pos="0" algn="l"/>
              </a:tabLst>
            </a:pPr>
            <a:r>
              <a:rPr lang="en-GB" sz="1350" b="0" u="none" strike="noStrike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FillTx/>
                <a:latin typeface="Calibri"/>
              </a:rPr>
              <a:t>Fully equipped lab • Salary • 2‑year consumables funding • Free core facilities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  <a:p>
            <a:pPr defTabSz="457200">
              <a:lnSpc>
                <a:spcPct val="100000"/>
              </a:lnSpc>
              <a:spcBef>
                <a:spcPts val="269"/>
              </a:spcBef>
              <a:tabLst>
                <a:tab pos="0" algn="l"/>
              </a:tabLst>
            </a:pPr>
            <a:endParaRPr lang="en-US" sz="135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  <a:p>
            <a:pPr defTabSz="457200">
              <a:lnSpc>
                <a:spcPct val="100000"/>
              </a:lnSpc>
              <a:spcBef>
                <a:spcPts val="269"/>
              </a:spcBef>
              <a:tabLst>
                <a:tab pos="0" algn="l"/>
              </a:tabLst>
            </a:pPr>
            <a:r>
              <a:rPr lang="en-GB" sz="1350" b="1" u="none" strike="noStrike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FillTx/>
                <a:latin typeface="Calibri"/>
              </a:rPr>
              <a:t>Application deadline: May 1</a:t>
            </a:r>
            <a:r>
              <a:rPr lang="en-GB" sz="1350" b="1" u="none" strike="noStrike" baseline="3000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FillTx/>
                <a:latin typeface="Calibri"/>
              </a:rPr>
              <a:t>st</a:t>
            </a:r>
            <a:r>
              <a:rPr lang="en-GB" sz="1350" b="1" u="none" strike="noStrike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FillTx/>
                <a:latin typeface="Calibri"/>
              </a:rPr>
              <a:t> 2026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  <a:p>
            <a:pPr defTabSz="457200">
              <a:lnSpc>
                <a:spcPct val="100000"/>
              </a:lnSpc>
              <a:spcBef>
                <a:spcPts val="269"/>
              </a:spcBef>
              <a:tabLst>
                <a:tab pos="0" algn="l"/>
              </a:tabLst>
            </a:pPr>
            <a:r>
              <a:rPr lang="en-GB" sz="1350" b="0" u="none" strike="noStrike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FillTx/>
                <a:latin typeface="Calibri"/>
              </a:rPr>
              <a:t>Contact: milpied@ciml.univ-mrs.fr 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  <a:p>
            <a:pPr defTabSz="457200">
              <a:lnSpc>
                <a:spcPct val="100000"/>
              </a:lnSpc>
              <a:spcBef>
                <a:spcPts val="269"/>
              </a:spcBef>
              <a:tabLst>
                <a:tab pos="0" algn="l"/>
              </a:tabLst>
            </a:pPr>
            <a:r>
              <a:rPr lang="en-GB" sz="1350" b="0" u="none" strike="noStrike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FillTx/>
                <a:latin typeface="Calibri"/>
              </a:rPr>
              <a:t>https://ciml.univ-mrs.fr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Lato"/>
            </a:endParaRPr>
          </a:p>
        </p:txBody>
      </p:sp>
      <p:sp>
        <p:nvSpPr>
          <p:cNvPr id="344" name="Chord 1"/>
          <p:cNvSpPr/>
          <p:nvPr/>
        </p:nvSpPr>
        <p:spPr>
          <a:xfrm rot="13500000">
            <a:off x="-638640" y="421200"/>
            <a:ext cx="4347360" cy="4347720"/>
          </a:xfrm>
          <a:prstGeom prst="chord">
            <a:avLst>
              <a:gd name="adj1" fmla="val 15689"/>
              <a:gd name="adj2" fmla="val 16200000"/>
            </a:avLst>
          </a:prstGeom>
          <a:solidFill>
            <a:schemeClr val="dk1">
              <a:lumMod val="95000"/>
              <a:alpha val="73000"/>
            </a:schemeClr>
          </a:solidFill>
          <a:ln w="9360">
            <a:noFill/>
          </a:ln>
          <a:effectLst>
            <a:outerShdw dist="23040" dir="5400000" blurRad="3996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345" name="Picture 1"/>
          <p:cNvPicPr/>
          <p:nvPr/>
        </p:nvPicPr>
        <p:blipFill>
          <a:blip r:embed="rId2"/>
          <a:stretch/>
        </p:blipFill>
        <p:spPr>
          <a:xfrm>
            <a:off x="60840" y="898200"/>
            <a:ext cx="2948040" cy="3393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831240" y="0"/>
            <a:ext cx="717912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How reproducible is affinity maturation ? 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347" name="Google Shape;232;p 3"/>
          <p:cNvPicPr/>
          <p:nvPr/>
        </p:nvPicPr>
        <p:blipFill>
          <a:blip r:embed="rId1"/>
          <a:stretch/>
        </p:blipFill>
        <p:spPr>
          <a:xfrm>
            <a:off x="161280" y="1509480"/>
            <a:ext cx="4725360" cy="1657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8" name="Google Shape;239;p 1"/>
          <p:cNvPicPr/>
          <p:nvPr/>
        </p:nvPicPr>
        <p:blipFill>
          <a:blip r:embed="rId2"/>
          <a:stretch/>
        </p:blipFill>
        <p:spPr>
          <a:xfrm>
            <a:off x="172080" y="1509120"/>
            <a:ext cx="4725000" cy="1657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9" name="Google Shape;246;p 3"/>
          <p:cNvPicPr/>
          <p:nvPr/>
        </p:nvPicPr>
        <p:blipFill>
          <a:blip r:embed="rId3"/>
          <a:stretch/>
        </p:blipFill>
        <p:spPr>
          <a:xfrm>
            <a:off x="172080" y="1509480"/>
            <a:ext cx="4725000" cy="165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0" name="PlaceHolder 2"/>
          <p:cNvSpPr>
            <a:spLocks noGrp="1"/>
          </p:cNvSpPr>
          <p:nvPr>
            <p:ph/>
          </p:nvPr>
        </p:nvSpPr>
        <p:spPr>
          <a:xfrm>
            <a:off x="5130000" y="1578600"/>
            <a:ext cx="4946760" cy="130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Use identical lineages in different patients as independent replicates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/>
          </p:nvPr>
        </p:nvSpPr>
        <p:spPr>
          <a:xfrm>
            <a:off x="2197800" y="3538440"/>
            <a:ext cx="5744880" cy="22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Are B-cells evolving the same way across individuals ? 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55" dur="indefinite" restart="never" nodeType="tmRoot">
          <p:childTnLst>
            <p:seq>
              <p:cTn id="456" dur="indefinite" nodeType="mainSeq">
                <p:childTnLst>
                  <p:par>
                    <p:cTn id="457" fill="hold">
                      <p:stCondLst>
                        <p:cond delay="0"/>
                      </p:stCondLst>
                      <p:childTnLst>
                        <p:par>
                          <p:cTn id="458" fill="hold">
                            <p:stCondLst>
                              <p:cond delay="0"/>
                            </p:stCondLst>
                            <p:childTnLst>
                              <p:par>
                                <p:cTn id="45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1" fill="hold">
                      <p:stCondLst>
                        <p:cond delay="indefinite"/>
                      </p:stCondLst>
                      <p:childTnLst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9" fill="hold">
                      <p:stCondLst>
                        <p:cond delay="indefinite"/>
                      </p:stCondLst>
                      <p:childTnLst>
                        <p:par>
                          <p:cTn id="470" fill="hold">
                            <p:stCondLst>
                              <p:cond delay="0"/>
                            </p:stCondLst>
                            <p:childTnLst>
                              <p:par>
                                <p:cTn id="47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/>
          </p:nvPr>
        </p:nvSpPr>
        <p:spPr>
          <a:xfrm>
            <a:off x="0" y="116568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 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title"/>
          </p:nvPr>
        </p:nvSpPr>
        <p:spPr>
          <a:xfrm>
            <a:off x="875520" y="-109800"/>
            <a:ext cx="8683560" cy="914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Mutational Convergence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354" name=""/>
          <p:cNvPicPr/>
          <p:nvPr/>
        </p:nvPicPr>
        <p:blipFill>
          <a:blip r:embed="rId1"/>
          <a:stretch/>
        </p:blipFill>
        <p:spPr>
          <a:xfrm>
            <a:off x="1608840" y="1224000"/>
            <a:ext cx="3764880" cy="2022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5" name=""/>
          <p:cNvPicPr/>
          <p:nvPr/>
        </p:nvPicPr>
        <p:blipFill>
          <a:blip r:embed="rId2"/>
          <a:stretch/>
        </p:blipFill>
        <p:spPr>
          <a:xfrm rot="952800">
            <a:off x="1095480" y="2456640"/>
            <a:ext cx="364680" cy="332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6" name=""/>
          <p:cNvPicPr/>
          <p:nvPr/>
        </p:nvPicPr>
        <p:blipFill>
          <a:blip r:embed="rId3"/>
          <a:stretch/>
        </p:blipFill>
        <p:spPr>
          <a:xfrm flipH="1" rot="11112000">
            <a:off x="1135080" y="1729440"/>
            <a:ext cx="365040" cy="33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7" name="PlaceHolder 3"/>
          <p:cNvSpPr>
            <a:spLocks noGrp="1"/>
          </p:cNvSpPr>
          <p:nvPr>
            <p:ph/>
          </p:nvPr>
        </p:nvSpPr>
        <p:spPr>
          <a:xfrm>
            <a:off x="-65880" y="2048760"/>
            <a:ext cx="1329120" cy="46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p>
            <a:pPr marL="432000" indent="0" algn="ctr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Same V gene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358" name=""/>
          <p:cNvPicPr/>
          <p:nvPr/>
        </p:nvPicPr>
        <p:blipFill>
          <a:blip r:embed="rId4"/>
          <a:stretch/>
        </p:blipFill>
        <p:spPr>
          <a:xfrm>
            <a:off x="6324480" y="972360"/>
            <a:ext cx="3202920" cy="4307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9" name="PlaceHolder 4"/>
          <p:cNvSpPr>
            <a:spLocks noGrp="1"/>
          </p:cNvSpPr>
          <p:nvPr>
            <p:ph/>
          </p:nvPr>
        </p:nvSpPr>
        <p:spPr>
          <a:xfrm>
            <a:off x="0" y="3980880"/>
            <a:ext cx="6938640" cy="109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Identical ancestors share more mutations than expected in different individuals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title"/>
          </p:nvPr>
        </p:nvSpPr>
        <p:spPr>
          <a:xfrm>
            <a:off x="830520" y="-60120"/>
            <a:ext cx="8522280" cy="80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2640" b="1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Mutational convergence</a:t>
            </a:r>
            <a:endParaRPr lang="en-US" sz="2640" b="1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61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 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/>
          </p:nvPr>
        </p:nvSpPr>
        <p:spPr>
          <a:xfrm>
            <a:off x="510840" y="903240"/>
            <a:ext cx="6938640" cy="109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0" algn="l">
              <a:lnSpc>
                <a:spcPct val="115000"/>
              </a:lnSpc>
              <a:spcBef>
                <a:spcPts val="1168"/>
              </a:spcBef>
              <a:buNone/>
            </a:pPr>
            <a:r>
              <a:rPr lang="en-US" sz="2640" b="0" u="none" strike="noStrike">
                <a:solidFill>
                  <a:srgbClr val="000000"/>
                </a:solidFill>
                <a:effectLst/>
                <a:uFillTx/>
                <a:latin typeface="Lato"/>
              </a:rPr>
              <a:t>What about sequences that are not exactly shared, but similar between individuals ?</a:t>
            </a:r>
            <a:endParaRPr lang="en-US" sz="2640" b="0" u="none" strike="noStrike">
              <a:solidFill>
                <a:srgbClr val="000000"/>
              </a:solidFill>
              <a:effectLst/>
              <a:uFillTx/>
              <a:latin typeface="Lato"/>
            </a:endParaRPr>
          </a:p>
        </p:txBody>
      </p:sp>
      <p:pic>
        <p:nvPicPr>
          <p:cNvPr id="363" name=""/>
          <p:cNvPicPr/>
          <p:nvPr/>
        </p:nvPicPr>
        <p:blipFill>
          <a:blip r:embed="rId1"/>
          <a:stretch/>
        </p:blipFill>
        <p:spPr>
          <a:xfrm>
            <a:off x="191160" y="2085120"/>
            <a:ext cx="8582040" cy="312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4" name=""/>
          <p:cNvPicPr/>
          <p:nvPr/>
        </p:nvPicPr>
        <p:blipFill>
          <a:blip r:embed="rId2"/>
          <a:stretch/>
        </p:blipFill>
        <p:spPr>
          <a:xfrm>
            <a:off x="217440" y="2067840"/>
            <a:ext cx="9317160" cy="3317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73" dur="indefinite" restart="never" nodeType="tmRoot">
          <p:childTnLst>
            <p:seq>
              <p:cTn id="474" dur="indefinite" nodeType="mainSeq">
                <p:childTnLst>
                  <p:par>
                    <p:cTn id="475" fill="hold">
                      <p:stCondLst>
                        <p:cond delay="indefinite"/>
                      </p:stCondLst>
                      <p:childTnLst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10705</TotalTime>
  <Application>LibreOffice/26.2.6.3$Linux_X86_64 LibreOffice_project/620$Build-3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2025-03-14T12:24:21Z</dcterms:created>
  <dc:creator>Thomas </dc:creator>
  <dc:description/>
  <dc:language>en-US</dc:language>
  <cp:lastModifiedBy/>
  <cp:lastPrinted>2025-09-17T09:18:53Z</cp:lastPrinted>
  <dcterms:modified xsi:type="dcterms:W3CDTF">2026-09-25T16:26:46Z</dcterms:modified>
  <cp:revision>165</cp:revision>
  <dc:subject/>
  <dc:title/>
</cp:coreProperties>
</file>